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MS PMincho" panose="02020600040205080304" pitchFamily="18" charset="-128"/>
      <p:regular r:id="rId23"/>
    </p:embeddedFont>
    <p:embeddedFont>
      <p:font typeface="Calibri" panose="020F0502020204030204" pitchFamily="34" charset="0"/>
      <p:regular r:id="rId24"/>
      <p:bold r:id="rId25"/>
      <p:italic r:id="rId26"/>
      <p:boldItalic r:id="rId27"/>
    </p:embeddedFont>
    <p:embeddedFont>
      <p:font typeface="Roboto"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2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c7b97d845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c7b97d8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descr="Tag=AccentColor&#10;Flavor=Light&#10;Target=FillAndLine"/>
          <p:cNvSpPr/>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3" name="Google Shape;13;p2"/>
          <p:cNvSpPr txBox="1">
            <a:spLocks noGrp="1"/>
          </p:cNvSpPr>
          <p:nvPr>
            <p:ph type="ctrTitle"/>
          </p:nvPr>
        </p:nvSpPr>
        <p:spPr>
          <a:xfrm>
            <a:off x="841248" y="448056"/>
            <a:ext cx="10515600" cy="406908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9600"/>
              <a:buFont typeface="Arial"/>
              <a:buNone/>
              <a:defRPr sz="9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841248" y="4983480"/>
            <a:ext cx="10515600" cy="1124712"/>
          </a:xfrm>
          <a:prstGeom prst="rect">
            <a:avLst/>
          </a:prstGeom>
          <a:noFill/>
          <a:ln>
            <a:noFill/>
          </a:ln>
        </p:spPr>
        <p:txBody>
          <a:bodyPr spcFirstLastPara="1" wrap="square" lIns="91425" tIns="45700" rIns="91425" bIns="45700" anchor="t" anchorCtr="0">
            <a:noAutofit/>
          </a:bodyPr>
          <a:lstStyle>
            <a:lvl1pPr lvl="0" algn="l">
              <a:lnSpc>
                <a:spcPct val="110000"/>
              </a:lnSpc>
              <a:spcBef>
                <a:spcPts val="1000"/>
              </a:spcBef>
              <a:spcAft>
                <a:spcPts val="0"/>
              </a:spcAft>
              <a:buClr>
                <a:schemeClr val="dk1"/>
              </a:buClr>
              <a:buSzPts val="2800"/>
              <a:buNone/>
              <a:defRPr sz="2800"/>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 name="Google Shape;15;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body" idx="1"/>
          </p:nvPr>
        </p:nvSpPr>
        <p:spPr>
          <a:xfrm>
            <a:off x="838200" y="1929384"/>
            <a:ext cx="10515600" cy="4251960"/>
          </a:xfrm>
          <a:prstGeom prst="rect">
            <a:avLst/>
          </a:prstGeom>
          <a:noFill/>
          <a:ln>
            <a:noFill/>
          </a:ln>
        </p:spPr>
        <p:txBody>
          <a:bodyPr spcFirstLastPara="1" wrap="square" lIns="91425" tIns="45700" rIns="91425" bIns="45700" anchor="t" anchorCtr="0">
            <a:noAutofit/>
          </a:bodyPr>
          <a:lstStyle>
            <a:lvl1pPr marL="457200" lvl="0" indent="-406400" algn="l">
              <a:lnSpc>
                <a:spcPct val="110000"/>
              </a:lnSpc>
              <a:spcBef>
                <a:spcPts val="1000"/>
              </a:spcBef>
              <a:spcAft>
                <a:spcPts val="0"/>
              </a:spcAft>
              <a:buClr>
                <a:schemeClr val="dk1"/>
              </a:buClr>
              <a:buSzPts val="2800"/>
              <a:buChar char="•"/>
              <a:defRPr sz="2800"/>
            </a:lvl1pPr>
            <a:lvl2pPr marL="914400" lvl="1" indent="-381000" algn="l">
              <a:lnSpc>
                <a:spcPct val="110000"/>
              </a:lnSpc>
              <a:spcBef>
                <a:spcPts val="500"/>
              </a:spcBef>
              <a:spcAft>
                <a:spcPts val="0"/>
              </a:spcAft>
              <a:buClr>
                <a:schemeClr val="dk1"/>
              </a:buClr>
              <a:buSzPts val="2400"/>
              <a:buChar char="•"/>
              <a:defRPr sz="2400"/>
            </a:lvl2pPr>
            <a:lvl3pPr marL="1371600" lvl="2" indent="-355600" algn="l">
              <a:lnSpc>
                <a:spcPct val="110000"/>
              </a:lnSpc>
              <a:spcBef>
                <a:spcPts val="500"/>
              </a:spcBef>
              <a:spcAft>
                <a:spcPts val="0"/>
              </a:spcAft>
              <a:buClr>
                <a:schemeClr val="dk1"/>
              </a:buClr>
              <a:buSzPts val="2000"/>
              <a:buChar char="•"/>
              <a:defRPr sz="2000"/>
            </a:lvl3pPr>
            <a:lvl4pPr marL="1828800" lvl="3" indent="-342900" algn="l">
              <a:lnSpc>
                <a:spcPct val="110000"/>
              </a:lnSpc>
              <a:spcBef>
                <a:spcPts val="500"/>
              </a:spcBef>
              <a:spcAft>
                <a:spcPts val="0"/>
              </a:spcAft>
              <a:buClr>
                <a:schemeClr val="dk1"/>
              </a:buClr>
              <a:buSzPts val="1800"/>
              <a:buChar char="•"/>
              <a:defRPr sz="1800"/>
            </a:lvl4pPr>
            <a:lvl5pPr marL="2286000" lvl="4" indent="-342900" algn="l">
              <a:lnSpc>
                <a:spcPct val="110000"/>
              </a:lnSpc>
              <a:spcBef>
                <a:spcPts val="500"/>
              </a:spcBef>
              <a:spcAft>
                <a:spcPts val="0"/>
              </a:spcAft>
              <a:buClr>
                <a:schemeClr val="dk1"/>
              </a:buClr>
              <a:buSzPts val="180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C"/>
              <a:t>‹Nº›</a:t>
            </a:fld>
            <a:endParaRPr/>
          </a:p>
        </p:txBody>
      </p:sp>
      <p:sp>
        <p:nvSpPr>
          <p:cNvPr id="24" name="Google Shape;24;p3" descr="Tag=AccentColor&#10;Flavor=Light&#10;Target=FillAndLine"/>
          <p:cNvSpPr/>
          <p:nvPr/>
        </p:nvSpPr>
        <p:spPr>
          <a:xfrm>
            <a:off x="838199" y="1709928"/>
            <a:ext cx="10515600" cy="27432"/>
          </a:xfrm>
          <a:custGeom>
            <a:avLst/>
            <a:gdLst/>
            <a:ahLst/>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41248" y="448056"/>
            <a:ext cx="10515600" cy="406908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8000"/>
              <a:buFont typeface="Arial"/>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841248" y="4983480"/>
            <a:ext cx="10515600" cy="1124712"/>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rgbClr val="888888"/>
              </a:buClr>
              <a:buSzPts val="2800"/>
              <a:buNone/>
              <a:defRPr sz="2800">
                <a:solidFill>
                  <a:srgbClr val="888888"/>
                </a:solidFill>
              </a:defRPr>
            </a:lvl1pPr>
            <a:lvl2pPr marL="914400" lvl="1" indent="-228600" algn="l">
              <a:lnSpc>
                <a:spcPct val="110000"/>
              </a:lnSpc>
              <a:spcBef>
                <a:spcPts val="500"/>
              </a:spcBef>
              <a:spcAft>
                <a:spcPts val="0"/>
              </a:spcAft>
              <a:buClr>
                <a:srgbClr val="888888"/>
              </a:buClr>
              <a:buSzPts val="2000"/>
              <a:buNone/>
              <a:defRPr sz="2000">
                <a:solidFill>
                  <a:srgbClr val="888888"/>
                </a:solidFill>
              </a:defRPr>
            </a:lvl2pPr>
            <a:lvl3pPr marL="1371600" lvl="2" indent="-228600" algn="l">
              <a:lnSpc>
                <a:spcPct val="110000"/>
              </a:lnSpc>
              <a:spcBef>
                <a:spcPts val="500"/>
              </a:spcBef>
              <a:spcAft>
                <a:spcPts val="0"/>
              </a:spcAft>
              <a:buClr>
                <a:srgbClr val="888888"/>
              </a:buClr>
              <a:buSzPts val="1800"/>
              <a:buNone/>
              <a:defRPr sz="1800">
                <a:solidFill>
                  <a:srgbClr val="888888"/>
                </a:solidFill>
              </a:defRPr>
            </a:lvl3pPr>
            <a:lvl4pPr marL="1828800" lvl="3" indent="-228600" algn="l">
              <a:lnSpc>
                <a:spcPct val="110000"/>
              </a:lnSpc>
              <a:spcBef>
                <a:spcPts val="500"/>
              </a:spcBef>
              <a:spcAft>
                <a:spcPts val="0"/>
              </a:spcAft>
              <a:buClr>
                <a:srgbClr val="888888"/>
              </a:buClr>
              <a:buSzPts val="1600"/>
              <a:buNone/>
              <a:defRPr sz="1600">
                <a:solidFill>
                  <a:srgbClr val="888888"/>
                </a:solidFill>
              </a:defRPr>
            </a:lvl4pPr>
            <a:lvl5pPr marL="2286000" lvl="4" indent="-228600" algn="l">
              <a:lnSpc>
                <a:spcPct val="11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C"/>
              <a:t>‹Nº›</a:t>
            </a:fld>
            <a:endParaRPr/>
          </a:p>
        </p:txBody>
      </p:sp>
      <p:sp>
        <p:nvSpPr>
          <p:cNvPr id="31" name="Google Shape;31;p4" descr="Tag=AccentColor&#10;Flavor=Light&#10;Target=FillAndLine"/>
          <p:cNvSpPr/>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838200" y="1929384"/>
            <a:ext cx="5181600" cy="4251960"/>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5"/>
          <p:cNvSpPr txBox="1">
            <a:spLocks noGrp="1"/>
          </p:cNvSpPr>
          <p:nvPr>
            <p:ph type="body" idx="2"/>
          </p:nvPr>
        </p:nvSpPr>
        <p:spPr>
          <a:xfrm>
            <a:off x="6172200" y="1929384"/>
            <a:ext cx="5181600" cy="4251960"/>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C"/>
              <a:t>‹Nº›</a:t>
            </a:fld>
            <a:endParaRPr/>
          </a:p>
        </p:txBody>
      </p:sp>
      <p:sp>
        <p:nvSpPr>
          <p:cNvPr id="39" name="Google Shape;39;p5" descr="Tag=AccentColor&#10;Flavor=Light&#10;Target=FillAndLine"/>
          <p:cNvSpPr/>
          <p:nvPr/>
        </p:nvSpPr>
        <p:spPr>
          <a:xfrm>
            <a:off x="838199" y="1709928"/>
            <a:ext cx="10515600" cy="27432"/>
          </a:xfrm>
          <a:custGeom>
            <a:avLst/>
            <a:gdLst/>
            <a:ahLst/>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938528"/>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110000"/>
              </a:lnSpc>
              <a:spcBef>
                <a:spcPts val="1000"/>
              </a:spcBef>
              <a:spcAft>
                <a:spcPts val="0"/>
              </a:spcAft>
              <a:buClr>
                <a:schemeClr val="dk1"/>
              </a:buClr>
              <a:buSzPts val="3600"/>
              <a:buNone/>
              <a:defRPr sz="3600" b="1"/>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926080"/>
            <a:ext cx="5157787" cy="3264408"/>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938528"/>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110000"/>
              </a:lnSpc>
              <a:spcBef>
                <a:spcPts val="1000"/>
              </a:spcBef>
              <a:spcAft>
                <a:spcPts val="0"/>
              </a:spcAft>
              <a:buClr>
                <a:schemeClr val="dk1"/>
              </a:buClr>
              <a:buSzPts val="3600"/>
              <a:buNone/>
              <a:defRPr sz="3600" b="1"/>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926080"/>
            <a:ext cx="5183188" cy="3264408"/>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C"/>
              <a:t>‹Nº›</a:t>
            </a:fld>
            <a:endParaRPr/>
          </a:p>
        </p:txBody>
      </p:sp>
      <p:sp>
        <p:nvSpPr>
          <p:cNvPr id="49" name="Google Shape;49;p6" descr="Tag=AccentColor&#10;Flavor=Light&#10;Target=FillAndLine"/>
          <p:cNvSpPr/>
          <p:nvPr/>
        </p:nvSpPr>
        <p:spPr>
          <a:xfrm>
            <a:off x="838199" y="1709928"/>
            <a:ext cx="10515600" cy="27432"/>
          </a:xfrm>
          <a:custGeom>
            <a:avLst/>
            <a:gdLst/>
            <a:ahLst/>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2203704" y="1728216"/>
            <a:ext cx="7781544" cy="339242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7800"/>
              <a:buFont typeface="Arial"/>
              <a:buNone/>
              <a:defRPr sz="7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C"/>
              <a:t>‹Nº›</a:t>
            </a:fld>
            <a:endParaRPr/>
          </a:p>
        </p:txBody>
      </p:sp>
      <p:sp>
        <p:nvSpPr>
          <p:cNvPr id="55" name="Google Shape;55;p7" descr="Tag=AccentColor&#10;Flavor=Light&#10;Target=FillAndLine"/>
          <p:cNvSpPr/>
          <p:nvPr/>
        </p:nvSpPr>
        <p:spPr>
          <a:xfrm>
            <a:off x="3974206" y="5126892"/>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839788" y="457200"/>
            <a:ext cx="3932237" cy="34290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9"/>
          <p:cNvSpPr txBox="1">
            <a:spLocks noGrp="1"/>
          </p:cNvSpPr>
          <p:nvPr>
            <p:ph type="body" idx="1"/>
          </p:nvPr>
        </p:nvSpPr>
        <p:spPr>
          <a:xfrm>
            <a:off x="5303520" y="548640"/>
            <a:ext cx="6053328" cy="5431536"/>
          </a:xfrm>
          <a:prstGeom prst="rect">
            <a:avLst/>
          </a:prstGeom>
          <a:noFill/>
          <a:ln>
            <a:noFill/>
          </a:ln>
        </p:spPr>
        <p:txBody>
          <a:bodyPr spcFirstLastPara="1" wrap="square" lIns="91425" tIns="45700" rIns="91425" bIns="45700" anchor="ctr" anchorCtr="0">
            <a:noAutofit/>
          </a:bodyPr>
          <a:lstStyle>
            <a:lvl1pPr marL="457200" lvl="0" indent="-431800" algn="l">
              <a:lnSpc>
                <a:spcPct val="110000"/>
              </a:lnSpc>
              <a:spcBef>
                <a:spcPts val="1000"/>
              </a:spcBef>
              <a:spcAft>
                <a:spcPts val="0"/>
              </a:spcAft>
              <a:buClr>
                <a:schemeClr val="dk1"/>
              </a:buClr>
              <a:buSzPts val="3200"/>
              <a:buChar char="•"/>
              <a:defRPr sz="3200"/>
            </a:lvl1pPr>
            <a:lvl2pPr marL="914400" lvl="1" indent="-406400" algn="l">
              <a:lnSpc>
                <a:spcPct val="110000"/>
              </a:lnSpc>
              <a:spcBef>
                <a:spcPts val="500"/>
              </a:spcBef>
              <a:spcAft>
                <a:spcPts val="0"/>
              </a:spcAft>
              <a:buClr>
                <a:schemeClr val="dk1"/>
              </a:buClr>
              <a:buSzPts val="2800"/>
              <a:buChar char="•"/>
              <a:defRPr sz="2800"/>
            </a:lvl2pPr>
            <a:lvl3pPr marL="1371600" lvl="2" indent="-381000" algn="l">
              <a:lnSpc>
                <a:spcPct val="110000"/>
              </a:lnSpc>
              <a:spcBef>
                <a:spcPts val="500"/>
              </a:spcBef>
              <a:spcAft>
                <a:spcPts val="0"/>
              </a:spcAft>
              <a:buClr>
                <a:schemeClr val="dk1"/>
              </a:buClr>
              <a:buSzPts val="2400"/>
              <a:buChar char="•"/>
              <a:defRPr sz="2400"/>
            </a:lvl3pPr>
            <a:lvl4pPr marL="1828800" lvl="3" indent="-355600" algn="l">
              <a:lnSpc>
                <a:spcPct val="110000"/>
              </a:lnSpc>
              <a:spcBef>
                <a:spcPts val="500"/>
              </a:spcBef>
              <a:spcAft>
                <a:spcPts val="0"/>
              </a:spcAft>
              <a:buClr>
                <a:schemeClr val="dk1"/>
              </a:buClr>
              <a:buSzPts val="2000"/>
              <a:buChar char="•"/>
              <a:defRPr sz="2000"/>
            </a:lvl4pPr>
            <a:lvl5pPr marL="2286000" lvl="4" indent="-355600" algn="l">
              <a:lnSpc>
                <a:spcPct val="11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3" name="Google Shape;63;p9"/>
          <p:cNvSpPr txBox="1">
            <a:spLocks noGrp="1"/>
          </p:cNvSpPr>
          <p:nvPr>
            <p:ph type="body" idx="2"/>
          </p:nvPr>
        </p:nvSpPr>
        <p:spPr>
          <a:xfrm>
            <a:off x="839788" y="3977640"/>
            <a:ext cx="3932237" cy="2002536"/>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3200"/>
              <a:buNone/>
              <a:defRPr sz="3200"/>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C"/>
              <a:t>‹Nº›</a:t>
            </a:fld>
            <a:endParaRPr/>
          </a:p>
        </p:txBody>
      </p:sp>
      <p:sp>
        <p:nvSpPr>
          <p:cNvPr id="67" name="Google Shape;67;p9" descr="Tag=AccentColor&#10;Flavor=Light&#10;Target=FillAndLine"/>
          <p:cNvSpPr/>
          <p:nvPr/>
        </p:nvSpPr>
        <p:spPr>
          <a:xfrm rot="5400000">
            <a:off x="2797492" y="3254143"/>
            <a:ext cx="4480560" cy="27432"/>
          </a:xfrm>
          <a:custGeom>
            <a:avLst/>
            <a:gdLst/>
            <a:ahLst/>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dk1"/>
          </a:solidFill>
          <a:ln w="44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1920" cy="34290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0"/>
          <p:cNvSpPr>
            <a:spLocks noGrp="1"/>
          </p:cNvSpPr>
          <p:nvPr>
            <p:ph type="pic" idx="2"/>
          </p:nvPr>
        </p:nvSpPr>
        <p:spPr>
          <a:xfrm>
            <a:off x="5303520" y="548640"/>
            <a:ext cx="6053328" cy="5431536"/>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1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1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1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1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1" name="Google Shape;71;p10"/>
          <p:cNvSpPr txBox="1">
            <a:spLocks noGrp="1"/>
          </p:cNvSpPr>
          <p:nvPr>
            <p:ph type="body" idx="1"/>
          </p:nvPr>
        </p:nvSpPr>
        <p:spPr>
          <a:xfrm>
            <a:off x="839788" y="3977640"/>
            <a:ext cx="3931920" cy="2002536"/>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3200"/>
              <a:buNone/>
              <a:defRPr sz="3200"/>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C"/>
              <a:t>‹Nº›</a:t>
            </a:fld>
            <a:endParaRPr/>
          </a:p>
        </p:txBody>
      </p:sp>
      <p:sp>
        <p:nvSpPr>
          <p:cNvPr id="75" name="Google Shape;75;p10" descr="Tag=AccentColor&#10;Flavor=Light&#10;Target=FillAndLine"/>
          <p:cNvSpPr/>
          <p:nvPr/>
        </p:nvSpPr>
        <p:spPr>
          <a:xfrm rot="5400000">
            <a:off x="2798064" y="3254143"/>
            <a:ext cx="4480560" cy="27432"/>
          </a:xfrm>
          <a:custGeom>
            <a:avLst/>
            <a:gdLst/>
            <a:ahLst/>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dk1"/>
          </a:solidFill>
          <a:ln w="44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10000"/>
              </a:lnSpc>
              <a:spcBef>
                <a:spcPts val="10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10000"/>
              </a:lnSpc>
              <a:spcBef>
                <a:spcPts val="5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6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888888"/>
                </a:solidFill>
                <a:latin typeface="Arial"/>
                <a:ea typeface="Arial"/>
                <a:cs typeface="Arial"/>
                <a:sym typeface="Arial"/>
              </a:defRPr>
            </a:lvl1pPr>
            <a:lvl2pPr marL="0" marR="0" lvl="1" indent="0" algn="r" rtl="0">
              <a:spcBef>
                <a:spcPts val="0"/>
              </a:spcBef>
              <a:buNone/>
              <a:defRPr sz="1600" b="0" i="0" u="none" strike="noStrike" cap="none">
                <a:solidFill>
                  <a:srgbClr val="888888"/>
                </a:solidFill>
                <a:latin typeface="Arial"/>
                <a:ea typeface="Arial"/>
                <a:cs typeface="Arial"/>
                <a:sym typeface="Arial"/>
              </a:defRPr>
            </a:lvl2pPr>
            <a:lvl3pPr marL="0" marR="0" lvl="2" indent="0" algn="r" rtl="0">
              <a:spcBef>
                <a:spcPts val="0"/>
              </a:spcBef>
              <a:buNone/>
              <a:defRPr sz="1600" b="0" i="0" u="none" strike="noStrike" cap="none">
                <a:solidFill>
                  <a:srgbClr val="888888"/>
                </a:solidFill>
                <a:latin typeface="Arial"/>
                <a:ea typeface="Arial"/>
                <a:cs typeface="Arial"/>
                <a:sym typeface="Arial"/>
              </a:defRPr>
            </a:lvl3pPr>
            <a:lvl4pPr marL="0" marR="0" lvl="3" indent="0" algn="r" rtl="0">
              <a:spcBef>
                <a:spcPts val="0"/>
              </a:spcBef>
              <a:buNone/>
              <a:defRPr sz="1600" b="0" i="0" u="none" strike="noStrike" cap="none">
                <a:solidFill>
                  <a:srgbClr val="888888"/>
                </a:solidFill>
                <a:latin typeface="Arial"/>
                <a:ea typeface="Arial"/>
                <a:cs typeface="Arial"/>
                <a:sym typeface="Arial"/>
              </a:defRPr>
            </a:lvl4pPr>
            <a:lvl5pPr marL="0" marR="0" lvl="4" indent="0" algn="r" rtl="0">
              <a:spcBef>
                <a:spcPts val="0"/>
              </a:spcBef>
              <a:buNone/>
              <a:defRPr sz="1600" b="0" i="0" u="none" strike="noStrike" cap="none">
                <a:solidFill>
                  <a:srgbClr val="888888"/>
                </a:solidFill>
                <a:latin typeface="Arial"/>
                <a:ea typeface="Arial"/>
                <a:cs typeface="Arial"/>
                <a:sym typeface="Arial"/>
              </a:defRPr>
            </a:lvl5pPr>
            <a:lvl6pPr marL="0" marR="0" lvl="5" indent="0" algn="r" rtl="0">
              <a:spcBef>
                <a:spcPts val="0"/>
              </a:spcBef>
              <a:buNone/>
              <a:defRPr sz="1600" b="0" i="0" u="none" strike="noStrike" cap="none">
                <a:solidFill>
                  <a:srgbClr val="888888"/>
                </a:solidFill>
                <a:latin typeface="Arial"/>
                <a:ea typeface="Arial"/>
                <a:cs typeface="Arial"/>
                <a:sym typeface="Arial"/>
              </a:defRPr>
            </a:lvl6pPr>
            <a:lvl7pPr marL="0" marR="0" lvl="6" indent="0" algn="r" rtl="0">
              <a:spcBef>
                <a:spcPts val="0"/>
              </a:spcBef>
              <a:buNone/>
              <a:defRPr sz="1600" b="0" i="0" u="none" strike="noStrike" cap="none">
                <a:solidFill>
                  <a:srgbClr val="888888"/>
                </a:solidFill>
                <a:latin typeface="Arial"/>
                <a:ea typeface="Arial"/>
                <a:cs typeface="Arial"/>
                <a:sym typeface="Arial"/>
              </a:defRPr>
            </a:lvl7pPr>
            <a:lvl8pPr marL="0" marR="0" lvl="7" indent="0" algn="r" rtl="0">
              <a:spcBef>
                <a:spcPts val="0"/>
              </a:spcBef>
              <a:buNone/>
              <a:defRPr sz="1600" b="0" i="0" u="none" strike="noStrike" cap="none">
                <a:solidFill>
                  <a:srgbClr val="888888"/>
                </a:solidFill>
                <a:latin typeface="Arial"/>
                <a:ea typeface="Arial"/>
                <a:cs typeface="Arial"/>
                <a:sym typeface="Arial"/>
              </a:defRPr>
            </a:lvl8pPr>
            <a:lvl9pPr marL="0" marR="0" lvl="8" indent="0" algn="r" rtl="0">
              <a:spcBef>
                <a:spcPts val="0"/>
              </a:spcBef>
              <a:buNone/>
              <a:defRPr sz="16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C"/>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groups.google.com/group/wxpython-users" TargetMode="External"/><Relationship Id="rId4" Type="http://schemas.openxmlformats.org/officeDocument/2006/relationships/hyperlink" Target="http://xoomer.virgilio.it/infinity77/main/freeware.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tcl.tk/" TargetMode="External"/><Relationship Id="rId7"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hyperlink" Target="https://docs.python.org/2/library/tkinter.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hyperlink" Target="https://www.ediciones-eni.com/open/mediabook.aspx?idR=9103588b3f4c184b8f2497bcf75605a9"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s.wikipedia.org/wiki/Amoeba_(Inform%C3%A1tica)" TargetMode="External"/><Relationship Id="rId5" Type="http://schemas.openxmlformats.org/officeDocument/2006/relationships/hyperlink" Target="https://es.wikipedia.org/w/index.php?title=Centrum_Wiskunde_%26_Informatica&amp;action=edit&amp;redlink=1" TargetMode="External"/><Relationship Id="rId4" Type="http://schemas.openxmlformats.org/officeDocument/2006/relationships/hyperlink" Target="https://es.wikipedia.org/wiki/Guido_van_Rossu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s://riverbankcomputing.com/software/pyqt/intro" TargetMode="External"/><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www.qt.i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
        <p:cNvGrpSpPr/>
        <p:nvPr/>
      </p:nvGrpSpPr>
      <p:grpSpPr>
        <a:xfrm>
          <a:off x="0" y="0"/>
          <a:ext cx="0" cy="0"/>
          <a:chOff x="0" y="0"/>
          <a:chExt cx="0" cy="0"/>
        </a:xfrm>
      </p:grpSpPr>
      <p:sp>
        <p:nvSpPr>
          <p:cNvPr id="92" name="Google Shape;92;p1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3" name="Google Shape;93;p13"/>
          <p:cNvPicPr preferRelativeResize="0"/>
          <p:nvPr/>
        </p:nvPicPr>
        <p:blipFill rotWithShape="1">
          <a:blip r:embed="rId3">
            <a:alphaModFix/>
          </a:blip>
          <a:srcRect r="1" b="285"/>
          <a:stretch/>
        </p:blipFill>
        <p:spPr>
          <a:xfrm>
            <a:off x="-2" y="10"/>
            <a:ext cx="12192000" cy="6857989"/>
          </a:xfrm>
          <a:prstGeom prst="rect">
            <a:avLst/>
          </a:prstGeom>
          <a:noFill/>
          <a:ln>
            <a:noFill/>
          </a:ln>
        </p:spPr>
      </p:pic>
      <p:sp>
        <p:nvSpPr>
          <p:cNvPr id="94" name="Google Shape;94;p13"/>
          <p:cNvSpPr/>
          <p:nvPr/>
        </p:nvSpPr>
        <p:spPr>
          <a:xfrm flipH="1">
            <a:off x="2788244" y="0"/>
            <a:ext cx="9403756" cy="6858000"/>
          </a:xfrm>
          <a:prstGeom prst="rect">
            <a:avLst/>
          </a:prstGeom>
          <a:gradFill>
            <a:gsLst>
              <a:gs pos="0">
                <a:srgbClr val="000000">
                  <a:alpha val="0"/>
                </a:srgbClr>
              </a:gs>
              <a:gs pos="30000">
                <a:srgbClr val="000000">
                  <a:alpha val="20000"/>
                </a:srgbClr>
              </a:gs>
              <a:gs pos="58000">
                <a:srgbClr val="000000">
                  <a:alpha val="29803"/>
                </a:srgbClr>
              </a:gs>
              <a:gs pos="100000">
                <a:srgbClr val="000000">
                  <a:alpha val="29803"/>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5" name="Google Shape;95;p13"/>
          <p:cNvSpPr txBox="1">
            <a:spLocks noGrp="1"/>
          </p:cNvSpPr>
          <p:nvPr>
            <p:ph type="ctrTitle"/>
          </p:nvPr>
        </p:nvSpPr>
        <p:spPr>
          <a:xfrm>
            <a:off x="7848600" y="1122363"/>
            <a:ext cx="4023360" cy="280720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000000"/>
              </a:buClr>
              <a:buSzPts val="4400"/>
              <a:buFont typeface="MS PMincho"/>
              <a:buNone/>
            </a:pPr>
            <a:r>
              <a:rPr lang="es-EC" sz="4400" b="1">
                <a:solidFill>
                  <a:srgbClr val="000000"/>
                </a:solidFill>
                <a:latin typeface="MS PMincho"/>
                <a:ea typeface="MS PMincho"/>
                <a:cs typeface="MS PMincho"/>
                <a:sym typeface="MS PMincho"/>
              </a:rPr>
              <a:t>Analizar</a:t>
            </a:r>
            <a:r>
              <a:rPr lang="es-EC" sz="4400" b="1" i="0">
                <a:solidFill>
                  <a:srgbClr val="000000"/>
                </a:solidFill>
                <a:latin typeface="MS PMincho"/>
                <a:ea typeface="MS PMincho"/>
                <a:cs typeface="MS PMincho"/>
                <a:sym typeface="MS PMincho"/>
              </a:rPr>
              <a:t> 3 bibliotecas GUI para Python</a:t>
            </a:r>
            <a:endParaRPr sz="4400" b="1">
              <a:solidFill>
                <a:schemeClr val="lt1"/>
              </a:solidFill>
              <a:latin typeface="MS PMincho"/>
              <a:ea typeface="MS PMincho"/>
              <a:cs typeface="MS PMincho"/>
              <a:sym typeface="MS PMincho"/>
            </a:endParaRPr>
          </a:p>
        </p:txBody>
      </p:sp>
      <p:sp>
        <p:nvSpPr>
          <p:cNvPr id="96" name="Google Shape;96;p13"/>
          <p:cNvSpPr txBox="1">
            <a:spLocks noGrp="1"/>
          </p:cNvSpPr>
          <p:nvPr>
            <p:ph type="subTitle" idx="1"/>
          </p:nvPr>
        </p:nvSpPr>
        <p:spPr>
          <a:xfrm>
            <a:off x="7848600" y="3968496"/>
            <a:ext cx="4023360" cy="191109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380"/>
              <a:buNone/>
            </a:pPr>
            <a:r>
              <a:rPr lang="es-EC" sz="2380" b="1">
                <a:solidFill>
                  <a:schemeClr val="lt1"/>
                </a:solidFill>
              </a:rPr>
              <a:t>Integrantes:</a:t>
            </a:r>
            <a:endParaRPr/>
          </a:p>
          <a:p>
            <a:pPr marL="457200" lvl="0" indent="-457200" algn="l" rtl="0">
              <a:lnSpc>
                <a:spcPct val="90000"/>
              </a:lnSpc>
              <a:spcBef>
                <a:spcPts val="1000"/>
              </a:spcBef>
              <a:spcAft>
                <a:spcPts val="0"/>
              </a:spcAft>
              <a:buClr>
                <a:schemeClr val="lt1"/>
              </a:buClr>
              <a:buSzPts val="2380"/>
              <a:buFont typeface="Arial"/>
              <a:buChar char="•"/>
            </a:pPr>
            <a:r>
              <a:rPr lang="es-EC" sz="2380" b="1">
                <a:solidFill>
                  <a:schemeClr val="lt1"/>
                </a:solidFill>
              </a:rPr>
              <a:t>Toapanta Elian</a:t>
            </a:r>
            <a:endParaRPr/>
          </a:p>
          <a:p>
            <a:pPr marL="457200" lvl="0" indent="-457200" algn="l" rtl="0">
              <a:lnSpc>
                <a:spcPct val="90000"/>
              </a:lnSpc>
              <a:spcBef>
                <a:spcPts val="1000"/>
              </a:spcBef>
              <a:spcAft>
                <a:spcPts val="0"/>
              </a:spcAft>
              <a:buClr>
                <a:schemeClr val="lt1"/>
              </a:buClr>
              <a:buSzPts val="2380"/>
              <a:buFont typeface="Arial"/>
              <a:buChar char="•"/>
            </a:pPr>
            <a:r>
              <a:rPr lang="es-EC" sz="2380" b="1">
                <a:solidFill>
                  <a:schemeClr val="lt1"/>
                </a:solidFill>
              </a:rPr>
              <a:t>Torres Marlon</a:t>
            </a:r>
            <a:endParaRPr/>
          </a:p>
          <a:p>
            <a:pPr marL="457200" lvl="0" indent="-457200" algn="l" rtl="0">
              <a:lnSpc>
                <a:spcPct val="90000"/>
              </a:lnSpc>
              <a:spcBef>
                <a:spcPts val="1000"/>
              </a:spcBef>
              <a:spcAft>
                <a:spcPts val="0"/>
              </a:spcAft>
              <a:buClr>
                <a:schemeClr val="lt1"/>
              </a:buClr>
              <a:buSzPts val="2380"/>
              <a:buFont typeface="Arial"/>
              <a:buChar char="•"/>
            </a:pPr>
            <a:r>
              <a:rPr lang="es-EC" sz="2380" b="1">
                <a:solidFill>
                  <a:schemeClr val="lt1"/>
                </a:solidFill>
              </a:rPr>
              <a:t>Zambrano Alejandro</a:t>
            </a:r>
            <a:endParaRPr/>
          </a:p>
        </p:txBody>
      </p:sp>
      <p:pic>
        <p:nvPicPr>
          <p:cNvPr id="97" name="Google Shape;97;p13"/>
          <p:cNvPicPr preferRelativeResize="0"/>
          <p:nvPr/>
        </p:nvPicPr>
        <p:blipFill>
          <a:blip r:embed="rId4">
            <a:alphaModFix/>
          </a:blip>
          <a:stretch>
            <a:fillRect/>
          </a:stretch>
        </p:blipFill>
        <p:spPr>
          <a:xfrm>
            <a:off x="96400" y="107100"/>
            <a:ext cx="7615825" cy="2101975"/>
          </a:xfrm>
          <a:prstGeom prst="rect">
            <a:avLst/>
          </a:prstGeom>
          <a:noFill/>
          <a:ln>
            <a:noFill/>
          </a:ln>
        </p:spPr>
      </p:pic>
      <p:pic>
        <p:nvPicPr>
          <p:cNvPr id="98" name="Google Shape;98;p13"/>
          <p:cNvPicPr preferRelativeResize="0"/>
          <p:nvPr/>
        </p:nvPicPr>
        <p:blipFill>
          <a:blip r:embed="rId5">
            <a:alphaModFix/>
          </a:blip>
          <a:stretch>
            <a:fillRect/>
          </a:stretch>
        </p:blipFill>
        <p:spPr>
          <a:xfrm>
            <a:off x="2153250" y="2838100"/>
            <a:ext cx="2975275" cy="2975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2" descr="Resumen De Fondo En Colores De Neón En Colores Pastel. Fondos De ..."/>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77" name="Google Shape;177;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just" rtl="0">
              <a:lnSpc>
                <a:spcPct val="100000"/>
              </a:lnSpc>
              <a:spcBef>
                <a:spcPts val="0"/>
              </a:spcBef>
              <a:spcAft>
                <a:spcPts val="0"/>
              </a:spcAft>
              <a:buClr>
                <a:srgbClr val="14171A"/>
              </a:buClr>
              <a:buSzPts val="1800"/>
              <a:buFont typeface="Arial"/>
              <a:buNone/>
            </a:pPr>
            <a:r>
              <a:rPr lang="es-EC" sz="1800" b="0" i="0" u="none" strike="noStrike">
                <a:solidFill>
                  <a:srgbClr val="14171A"/>
                </a:solidFill>
                <a:latin typeface="Arial"/>
                <a:ea typeface="Arial"/>
                <a:cs typeface="Arial"/>
                <a:sym typeface="Arial"/>
              </a:rPr>
              <a:t>Los aspectos destacados, tenga en cuenta que wxWidgets comprende 100s de clases para el desarrollo de aplicaciones multiplataforma (</a:t>
            </a:r>
            <a:r>
              <a:rPr lang="es-EC" sz="1800" b="0" i="1" u="none" strike="noStrike">
                <a:solidFill>
                  <a:srgbClr val="14171A"/>
                </a:solidFill>
                <a:latin typeface="Arial"/>
                <a:ea typeface="Arial"/>
                <a:cs typeface="Arial"/>
                <a:sym typeface="Arial"/>
              </a:rPr>
              <a:t>Wxpython - Empezando Con Wxpython | Wxpython Tutorial</a:t>
            </a:r>
            <a:r>
              <a:rPr lang="es-EC" sz="1800" b="0" i="0" u="none" strike="noStrike">
                <a:solidFill>
                  <a:srgbClr val="14171A"/>
                </a:solidFill>
                <a:latin typeface="Arial"/>
                <a:ea typeface="Arial"/>
                <a:cs typeface="Arial"/>
                <a:sym typeface="Arial"/>
              </a:rPr>
              <a:t>, n.d.):</a:t>
            </a:r>
            <a:endParaRPr sz="2000"/>
          </a:p>
        </p:txBody>
      </p:sp>
      <p:sp>
        <p:nvSpPr>
          <p:cNvPr id="178" name="Google Shape;178;p22"/>
          <p:cNvSpPr txBox="1">
            <a:spLocks noGrp="1"/>
          </p:cNvSpPr>
          <p:nvPr>
            <p:ph type="body" idx="1"/>
          </p:nvPr>
        </p:nvSpPr>
        <p:spPr>
          <a:xfrm>
            <a:off x="923544" y="1941774"/>
            <a:ext cx="4745736" cy="3139321"/>
          </a:xfrm>
          <a:prstGeom prst="rect">
            <a:avLst/>
          </a:prstGeom>
          <a:noFill/>
          <a:ln>
            <a:noFill/>
          </a:ln>
        </p:spPr>
        <p:txBody>
          <a:bodyPr spcFirstLastPara="1" wrap="square" lIns="91425" tIns="45700" rIns="91425" bIns="45700" anchor="t" anchorCtr="0">
            <a:noAutofit/>
          </a:bodyPr>
          <a:lstStyle/>
          <a:p>
            <a:pPr marL="228600" lvl="0" indent="-228600" algn="just" rtl="0">
              <a:lnSpc>
                <a:spcPct val="110000"/>
              </a:lnSpc>
              <a:spcBef>
                <a:spcPts val="0"/>
              </a:spcBef>
              <a:spcAft>
                <a:spcPts val="0"/>
              </a:spcAft>
              <a:buClr>
                <a:srgbClr val="14171A"/>
              </a:buClr>
              <a:buSzPts val="1800"/>
              <a:buFont typeface="Arial"/>
              <a:buChar char="•"/>
            </a:pPr>
            <a:r>
              <a:rPr lang="es-EC" sz="1800" b="0" i="0" u="none" strike="noStrike">
                <a:solidFill>
                  <a:srgbClr val="14171A"/>
                </a:solidFill>
                <a:latin typeface="Arial"/>
                <a:ea typeface="Arial"/>
                <a:cs typeface="Arial"/>
                <a:sym typeface="Arial"/>
              </a:rPr>
              <a:t>Diseño de la ventana usando Sizers</a:t>
            </a:r>
            <a:endParaRPr sz="1800" b="0" i="0" u="none" strike="noStrike">
              <a:solidFill>
                <a:srgbClr val="14171A"/>
              </a:solidFill>
              <a:latin typeface="Arial"/>
              <a:ea typeface="Arial"/>
              <a:cs typeface="Arial"/>
              <a:sym typeface="Arial"/>
            </a:endParaRPr>
          </a:p>
          <a:p>
            <a:pPr marL="228600" lvl="0" indent="-228600" algn="just" rtl="0">
              <a:lnSpc>
                <a:spcPct val="110000"/>
              </a:lnSpc>
              <a:spcBef>
                <a:spcPts val="0"/>
              </a:spcBef>
              <a:spcAft>
                <a:spcPts val="0"/>
              </a:spcAft>
              <a:buClr>
                <a:srgbClr val="14171A"/>
              </a:buClr>
              <a:buSzPts val="1800"/>
              <a:buFont typeface="Arial"/>
              <a:buChar char="•"/>
            </a:pPr>
            <a:r>
              <a:rPr lang="es-EC" sz="1800" b="0" i="0" u="none" strike="noStrike">
                <a:solidFill>
                  <a:srgbClr val="14171A"/>
                </a:solidFill>
                <a:latin typeface="Arial"/>
                <a:ea typeface="Arial"/>
                <a:cs typeface="Arial"/>
                <a:sym typeface="Arial"/>
              </a:rPr>
              <a:t>Contextos de dispositivos (junto con bolígrafos, pinceles y fuentes)</a:t>
            </a:r>
            <a:endParaRPr/>
          </a:p>
          <a:p>
            <a:pPr marL="228600" lvl="0" indent="-228600" algn="just" rtl="0">
              <a:lnSpc>
                <a:spcPct val="110000"/>
              </a:lnSpc>
              <a:spcBef>
                <a:spcPts val="0"/>
              </a:spcBef>
              <a:spcAft>
                <a:spcPts val="0"/>
              </a:spcAft>
              <a:buClr>
                <a:srgbClr val="14171A"/>
              </a:buClr>
              <a:buSzPts val="1800"/>
              <a:buFont typeface="Arial"/>
              <a:buChar char="•"/>
            </a:pPr>
            <a:r>
              <a:rPr lang="es-EC" sz="1800" b="0" i="0" u="none" strike="noStrike">
                <a:solidFill>
                  <a:srgbClr val="14171A"/>
                </a:solidFill>
                <a:latin typeface="Arial"/>
                <a:ea typeface="Arial"/>
                <a:cs typeface="Arial"/>
                <a:sym typeface="Arial"/>
              </a:rPr>
              <a:t>Sistema integral de gestión de eventos</a:t>
            </a:r>
            <a:endParaRPr/>
          </a:p>
          <a:p>
            <a:pPr marL="228600" lvl="0" indent="-228600" algn="just" rtl="0">
              <a:lnSpc>
                <a:spcPct val="110000"/>
              </a:lnSpc>
              <a:spcBef>
                <a:spcPts val="0"/>
              </a:spcBef>
              <a:spcAft>
                <a:spcPts val="0"/>
              </a:spcAft>
              <a:buClr>
                <a:srgbClr val="14171A"/>
              </a:buClr>
              <a:buSzPts val="1800"/>
              <a:buFont typeface="Arial"/>
              <a:buChar char="•"/>
            </a:pPr>
            <a:r>
              <a:rPr lang="es-EC" sz="1800" b="0" i="0" u="none" strike="noStrike">
                <a:solidFill>
                  <a:srgbClr val="14171A"/>
                </a:solidFill>
                <a:latin typeface="Arial"/>
                <a:ea typeface="Arial"/>
                <a:cs typeface="Arial"/>
                <a:sym typeface="Arial"/>
              </a:rPr>
              <a:t>Visor de ayuda HTML</a:t>
            </a:r>
            <a:endParaRPr/>
          </a:p>
          <a:p>
            <a:pPr marL="228600" lvl="0" indent="-228600" algn="just" rtl="0">
              <a:lnSpc>
                <a:spcPct val="110000"/>
              </a:lnSpc>
              <a:spcBef>
                <a:spcPts val="0"/>
              </a:spcBef>
              <a:spcAft>
                <a:spcPts val="0"/>
              </a:spcAft>
              <a:buClr>
                <a:srgbClr val="14171A"/>
              </a:buClr>
              <a:buSzPts val="1800"/>
              <a:buFont typeface="Arial"/>
              <a:buChar char="•"/>
            </a:pPr>
            <a:r>
              <a:rPr lang="es-EC" sz="1800" b="0" i="0" u="none" strike="noStrike">
                <a:solidFill>
                  <a:srgbClr val="14171A"/>
                </a:solidFill>
                <a:latin typeface="Arial"/>
                <a:ea typeface="Arial"/>
                <a:cs typeface="Arial"/>
                <a:sym typeface="Arial"/>
              </a:rPr>
              <a:t>Reproducción de sonido y video</a:t>
            </a:r>
            <a:endParaRPr/>
          </a:p>
          <a:p>
            <a:pPr marL="228600" lvl="0" indent="-228600" algn="just" rtl="0">
              <a:lnSpc>
                <a:spcPct val="110000"/>
              </a:lnSpc>
              <a:spcBef>
                <a:spcPts val="0"/>
              </a:spcBef>
              <a:spcAft>
                <a:spcPts val="0"/>
              </a:spcAft>
              <a:buClr>
                <a:srgbClr val="14171A"/>
              </a:buClr>
              <a:buSzPts val="1800"/>
              <a:buFont typeface="Arial"/>
              <a:buChar char="•"/>
            </a:pPr>
            <a:r>
              <a:rPr lang="es-EC" sz="1800" b="0" i="0" u="none" strike="noStrike">
                <a:solidFill>
                  <a:srgbClr val="14171A"/>
                </a:solidFill>
                <a:latin typeface="Arial"/>
                <a:ea typeface="Arial"/>
                <a:cs typeface="Arial"/>
                <a:sym typeface="Arial"/>
              </a:rPr>
              <a:t>Soporte Unicode e Internacionalización.</a:t>
            </a:r>
            <a:endParaRPr/>
          </a:p>
          <a:p>
            <a:pPr marL="228600" lvl="0" indent="-228600" algn="just" rtl="0">
              <a:lnSpc>
                <a:spcPct val="110000"/>
              </a:lnSpc>
              <a:spcBef>
                <a:spcPts val="0"/>
              </a:spcBef>
              <a:spcAft>
                <a:spcPts val="0"/>
              </a:spcAft>
              <a:buClr>
                <a:srgbClr val="14171A"/>
              </a:buClr>
              <a:buSzPts val="1800"/>
              <a:buFont typeface="Arial"/>
              <a:buChar char="•"/>
            </a:pPr>
            <a:r>
              <a:rPr lang="es-EC" sz="1800" b="0" i="0" u="none" strike="noStrike">
                <a:solidFill>
                  <a:srgbClr val="14171A"/>
                </a:solidFill>
                <a:latin typeface="Arial"/>
                <a:ea typeface="Arial"/>
                <a:cs typeface="Arial"/>
                <a:sym typeface="Arial"/>
              </a:rPr>
              <a:t>Documentar / Ver Arquitectura</a:t>
            </a:r>
            <a:endParaRPr/>
          </a:p>
          <a:p>
            <a:pPr marL="228600" lvl="0" indent="-228600" algn="just" rtl="0">
              <a:lnSpc>
                <a:spcPct val="110000"/>
              </a:lnSpc>
              <a:spcBef>
                <a:spcPts val="0"/>
              </a:spcBef>
              <a:spcAft>
                <a:spcPts val="0"/>
              </a:spcAft>
              <a:buClr>
                <a:srgbClr val="14171A"/>
              </a:buClr>
              <a:buSzPts val="1800"/>
              <a:buFont typeface="Arial"/>
              <a:buChar char="•"/>
            </a:pPr>
            <a:r>
              <a:rPr lang="es-EC" sz="1800" b="0" i="0" u="none" strike="noStrike">
                <a:solidFill>
                  <a:srgbClr val="14171A"/>
                </a:solidFill>
                <a:latin typeface="Arial"/>
                <a:ea typeface="Arial"/>
                <a:cs typeface="Arial"/>
                <a:sym typeface="Arial"/>
              </a:rPr>
              <a:t>Archiecture de impresión</a:t>
            </a:r>
            <a:endParaRPr/>
          </a:p>
          <a:p>
            <a:pPr marL="228600" lvl="0" indent="-50800" algn="just" rtl="0">
              <a:lnSpc>
                <a:spcPct val="110000"/>
              </a:lnSpc>
              <a:spcBef>
                <a:spcPts val="0"/>
              </a:spcBef>
              <a:spcAft>
                <a:spcPts val="0"/>
              </a:spcAft>
              <a:buClr>
                <a:schemeClr val="dk1"/>
              </a:buClr>
              <a:buSzPts val="2800"/>
              <a:buFont typeface="Arial"/>
              <a:buNone/>
            </a:pPr>
            <a:endParaRPr/>
          </a:p>
        </p:txBody>
      </p:sp>
      <p:sp>
        <p:nvSpPr>
          <p:cNvPr id="179" name="Google Shape;179;p22"/>
          <p:cNvSpPr txBox="1"/>
          <p:nvPr/>
        </p:nvSpPr>
        <p:spPr>
          <a:xfrm>
            <a:off x="6071618" y="1929384"/>
            <a:ext cx="5129782" cy="3139321"/>
          </a:xfrm>
          <a:prstGeom prst="rect">
            <a:avLst/>
          </a:prstGeom>
          <a:noFill/>
          <a:ln>
            <a:noFill/>
          </a:ln>
        </p:spPr>
        <p:txBody>
          <a:bodyPr spcFirstLastPara="1" wrap="square" lIns="91425" tIns="45700" rIns="91425" bIns="45700" anchor="t" anchorCtr="0">
            <a:noAutofit/>
          </a:bodyPr>
          <a:lstStyle/>
          <a:p>
            <a:pPr marL="0" marR="0" lvl="0" indent="-114300" algn="just" rtl="0">
              <a:spcBef>
                <a:spcPts val="0"/>
              </a:spcBef>
              <a:spcAft>
                <a:spcPts val="0"/>
              </a:spcAft>
              <a:buClr>
                <a:srgbClr val="14171A"/>
              </a:buClr>
              <a:buSzPts val="1800"/>
              <a:buFont typeface="Arial"/>
              <a:buChar char="•"/>
            </a:pPr>
            <a:r>
              <a:rPr lang="es-EC" sz="1800" b="0" i="0" u="none" strike="noStrike" cap="none">
                <a:solidFill>
                  <a:srgbClr val="14171A"/>
                </a:solidFill>
                <a:latin typeface="Arial"/>
                <a:ea typeface="Arial"/>
                <a:cs typeface="Arial"/>
                <a:sym typeface="Arial"/>
              </a:rPr>
              <a:t>Enchufes</a:t>
            </a:r>
            <a:endParaRPr/>
          </a:p>
          <a:p>
            <a:pPr marL="0" marR="0" lvl="0" indent="-114300" algn="just" rtl="0">
              <a:spcBef>
                <a:spcPts val="0"/>
              </a:spcBef>
              <a:spcAft>
                <a:spcPts val="0"/>
              </a:spcAft>
              <a:buClr>
                <a:srgbClr val="14171A"/>
              </a:buClr>
              <a:buSzPts val="1800"/>
              <a:buFont typeface="Arial"/>
              <a:buChar char="•"/>
            </a:pPr>
            <a:r>
              <a:rPr lang="es-EC" sz="1800" b="0" i="0" u="none" strike="noStrike" cap="none">
                <a:solidFill>
                  <a:srgbClr val="14171A"/>
                </a:solidFill>
                <a:latin typeface="Arial"/>
                <a:ea typeface="Arial"/>
                <a:cs typeface="Arial"/>
                <a:sym typeface="Arial"/>
              </a:rPr>
              <a:t>Multihilo</a:t>
            </a:r>
            <a:endParaRPr/>
          </a:p>
          <a:p>
            <a:pPr marL="0" marR="0" lvl="0" indent="-114300" algn="just" rtl="0">
              <a:spcBef>
                <a:spcPts val="0"/>
              </a:spcBef>
              <a:spcAft>
                <a:spcPts val="0"/>
              </a:spcAft>
              <a:buClr>
                <a:srgbClr val="14171A"/>
              </a:buClr>
              <a:buSzPts val="1800"/>
              <a:buFont typeface="Arial"/>
              <a:buChar char="•"/>
            </a:pPr>
            <a:r>
              <a:rPr lang="es-EC" sz="1800" b="0" i="0" u="none" strike="noStrike" cap="none">
                <a:solidFill>
                  <a:srgbClr val="14171A"/>
                </a:solidFill>
                <a:latin typeface="Arial"/>
                <a:ea typeface="Arial"/>
                <a:cs typeface="Arial"/>
                <a:sym typeface="Arial"/>
              </a:rPr>
              <a:t>Manipulación de archivos y directorios</a:t>
            </a:r>
            <a:endParaRPr/>
          </a:p>
          <a:p>
            <a:pPr marL="0" marR="0" lvl="0" indent="-114300" algn="just" rtl="0">
              <a:spcBef>
                <a:spcPts val="0"/>
              </a:spcBef>
              <a:spcAft>
                <a:spcPts val="0"/>
              </a:spcAft>
              <a:buClr>
                <a:srgbClr val="14171A"/>
              </a:buClr>
              <a:buSzPts val="1800"/>
              <a:buFont typeface="Arial"/>
              <a:buChar char="•"/>
            </a:pPr>
            <a:r>
              <a:rPr lang="es-EC" sz="1800" b="0" i="0" u="none" strike="noStrike" cap="none">
                <a:solidFill>
                  <a:srgbClr val="14171A"/>
                </a:solidFill>
                <a:latin typeface="Arial"/>
                <a:ea typeface="Arial"/>
                <a:cs typeface="Arial"/>
                <a:sym typeface="Arial"/>
              </a:rPr>
              <a:t>Ayuda en línea y sensible al contexto</a:t>
            </a:r>
            <a:endParaRPr/>
          </a:p>
          <a:p>
            <a:pPr marL="0" marR="0" lvl="0" indent="-114300" algn="just" rtl="0">
              <a:spcBef>
                <a:spcPts val="0"/>
              </a:spcBef>
              <a:spcAft>
                <a:spcPts val="0"/>
              </a:spcAft>
              <a:buClr>
                <a:srgbClr val="14171A"/>
              </a:buClr>
              <a:buSzPts val="1800"/>
              <a:buFont typeface="Arial"/>
              <a:buChar char="•"/>
            </a:pPr>
            <a:r>
              <a:rPr lang="es-EC" sz="1800" b="0" i="0" u="none" strike="noStrike" cap="none">
                <a:solidFill>
                  <a:srgbClr val="14171A"/>
                </a:solidFill>
                <a:latin typeface="Arial"/>
                <a:ea typeface="Arial"/>
                <a:cs typeface="Arial"/>
                <a:sym typeface="Arial"/>
              </a:rPr>
              <a:t>Procesamiento de HTML</a:t>
            </a:r>
            <a:endParaRPr/>
          </a:p>
          <a:p>
            <a:pPr marL="0" marR="0" lvl="0" indent="-114300" algn="just" rtl="0">
              <a:spcBef>
                <a:spcPts val="0"/>
              </a:spcBef>
              <a:spcAft>
                <a:spcPts val="0"/>
              </a:spcAft>
              <a:buClr>
                <a:srgbClr val="14171A"/>
              </a:buClr>
              <a:buSzPts val="1800"/>
              <a:buFont typeface="Arial"/>
              <a:buChar char="•"/>
            </a:pPr>
            <a:r>
              <a:rPr lang="es-EC" sz="1800" b="0" i="0" u="none" strike="noStrike" cap="none">
                <a:solidFill>
                  <a:srgbClr val="14171A"/>
                </a:solidFill>
                <a:latin typeface="Arial"/>
                <a:ea typeface="Arial"/>
                <a:cs typeface="Arial"/>
                <a:sym typeface="Arial"/>
              </a:rPr>
              <a:t>Contenedores básicos</a:t>
            </a:r>
            <a:endParaRPr/>
          </a:p>
          <a:p>
            <a:pPr marL="0" marR="0" lvl="0" indent="-114300" algn="just" rtl="0">
              <a:spcBef>
                <a:spcPts val="0"/>
              </a:spcBef>
              <a:spcAft>
                <a:spcPts val="0"/>
              </a:spcAft>
              <a:buClr>
                <a:srgbClr val="14171A"/>
              </a:buClr>
              <a:buSzPts val="1800"/>
              <a:buFont typeface="Arial"/>
              <a:buChar char="•"/>
            </a:pPr>
            <a:r>
              <a:rPr lang="es-EC" sz="1800" b="0" i="0" u="none" strike="noStrike" cap="none">
                <a:solidFill>
                  <a:srgbClr val="14171A"/>
                </a:solidFill>
                <a:latin typeface="Arial"/>
                <a:ea typeface="Arial"/>
                <a:cs typeface="Arial"/>
                <a:sym typeface="Arial"/>
              </a:rPr>
              <a:t>Carga de imágenes, guardado, dibujo y manipulación.</a:t>
            </a:r>
            <a:endParaRPr/>
          </a:p>
          <a:p>
            <a:pPr marL="0" marR="0" lvl="0" indent="-114300" algn="just" rtl="0">
              <a:spcBef>
                <a:spcPts val="0"/>
              </a:spcBef>
              <a:spcAft>
                <a:spcPts val="0"/>
              </a:spcAft>
              <a:buClr>
                <a:srgbClr val="14171A"/>
              </a:buClr>
              <a:buSzPts val="1800"/>
              <a:buFont typeface="Arial"/>
              <a:buChar char="•"/>
            </a:pPr>
            <a:r>
              <a:rPr lang="es-EC" sz="1800" b="0" i="0" u="none" strike="noStrike" cap="none">
                <a:solidFill>
                  <a:srgbClr val="14171A"/>
                </a:solidFill>
                <a:latin typeface="Arial"/>
                <a:ea typeface="Arial"/>
                <a:cs typeface="Arial"/>
                <a:sym typeface="Arial"/>
              </a:rPr>
              <a:t>Biblioteca de fecha y hora y temporizadores</a:t>
            </a:r>
            <a:endParaRPr/>
          </a:p>
          <a:p>
            <a:pPr marL="0" marR="0" lvl="0" indent="-114300" algn="just" rtl="0">
              <a:spcBef>
                <a:spcPts val="0"/>
              </a:spcBef>
              <a:spcAft>
                <a:spcPts val="0"/>
              </a:spcAft>
              <a:buClr>
                <a:srgbClr val="14171A"/>
              </a:buClr>
              <a:buSzPts val="1800"/>
              <a:buFont typeface="Arial"/>
              <a:buChar char="•"/>
            </a:pPr>
            <a:r>
              <a:rPr lang="es-EC" sz="1800" b="0" i="0" u="none" strike="noStrike" cap="none">
                <a:solidFill>
                  <a:srgbClr val="14171A"/>
                </a:solidFill>
                <a:latin typeface="Arial"/>
                <a:ea typeface="Arial"/>
                <a:cs typeface="Arial"/>
                <a:sym typeface="Arial"/>
              </a:rPr>
              <a:t>Manejo de errores</a:t>
            </a:r>
            <a:endParaRPr/>
          </a:p>
          <a:p>
            <a:pPr marL="0" marR="0" lvl="0" indent="-114300" algn="just" rtl="0">
              <a:spcBef>
                <a:spcPts val="0"/>
              </a:spcBef>
              <a:spcAft>
                <a:spcPts val="0"/>
              </a:spcAft>
              <a:buClr>
                <a:srgbClr val="14171A"/>
              </a:buClr>
              <a:buSzPts val="1800"/>
              <a:buFont typeface="Arial"/>
              <a:buChar char="•"/>
            </a:pPr>
            <a:r>
              <a:rPr lang="es-EC" sz="1800" b="0" i="0" u="none" strike="noStrike" cap="none">
                <a:solidFill>
                  <a:srgbClr val="14171A"/>
                </a:solidFill>
                <a:latin typeface="Arial"/>
                <a:ea typeface="Arial"/>
                <a:cs typeface="Arial"/>
                <a:sym typeface="Arial"/>
              </a:rPr>
              <a:t>Portapapeles y arrastrar y soltar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3" descr="Mejores Clientes Git GUI 2020: Todas las Plataformas"/>
          <p:cNvPicPr preferRelativeResize="0"/>
          <p:nvPr/>
        </p:nvPicPr>
        <p:blipFill rotWithShape="1">
          <a:blip r:embed="rId3">
            <a:alphaModFix/>
          </a:blip>
          <a:srcRect/>
          <a:stretch/>
        </p:blipFill>
        <p:spPr>
          <a:xfrm>
            <a:off x="0" y="-1"/>
            <a:ext cx="12192000" cy="6875145"/>
          </a:xfrm>
          <a:prstGeom prst="rect">
            <a:avLst/>
          </a:prstGeom>
          <a:noFill/>
          <a:ln>
            <a:noFill/>
          </a:ln>
        </p:spPr>
      </p:pic>
      <p:sp>
        <p:nvSpPr>
          <p:cNvPr id="185" name="Google Shape;18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4800"/>
              <a:buFont typeface="Arial"/>
              <a:buNone/>
            </a:pPr>
            <a:r>
              <a:rPr lang="es-EC">
                <a:solidFill>
                  <a:schemeClr val="lt1"/>
                </a:solidFill>
              </a:rPr>
              <a:t>Ejemplo</a:t>
            </a:r>
            <a:r>
              <a:rPr lang="es-EC"/>
              <a:t>: </a:t>
            </a:r>
            <a:endParaRPr/>
          </a:p>
        </p:txBody>
      </p:sp>
      <p:sp>
        <p:nvSpPr>
          <p:cNvPr id="186" name="Google Shape;186;p23"/>
          <p:cNvSpPr txBox="1">
            <a:spLocks noGrp="1"/>
          </p:cNvSpPr>
          <p:nvPr>
            <p:ph type="body" idx="1"/>
          </p:nvPr>
        </p:nvSpPr>
        <p:spPr>
          <a:xfrm>
            <a:off x="115824" y="1847088"/>
            <a:ext cx="10515600" cy="4251960"/>
          </a:xfrm>
          <a:prstGeom prst="rect">
            <a:avLst/>
          </a:prstGeom>
          <a:noFill/>
          <a:ln>
            <a:noFill/>
          </a:ln>
        </p:spPr>
        <p:txBody>
          <a:bodyPr spcFirstLastPara="1" wrap="square" lIns="91425" tIns="45700" rIns="91425" bIns="45700" anchor="t" anchorCtr="0">
            <a:noAutofit/>
          </a:bodyPr>
          <a:lstStyle/>
          <a:p>
            <a:pPr marL="228600" lvl="0" indent="0" algn="just" rtl="0">
              <a:lnSpc>
                <a:spcPct val="110000"/>
              </a:lnSpc>
              <a:spcBef>
                <a:spcPts val="0"/>
              </a:spcBef>
              <a:spcAft>
                <a:spcPts val="0"/>
              </a:spcAft>
              <a:buClr>
                <a:schemeClr val="lt1"/>
              </a:buClr>
              <a:buSzPts val="1800"/>
              <a:buNone/>
            </a:pPr>
            <a:r>
              <a:rPr lang="es-EC" sz="1800" b="1" i="0" u="none" strike="noStrike">
                <a:solidFill>
                  <a:schemeClr val="lt1"/>
                </a:solidFill>
                <a:latin typeface="Arial"/>
                <a:ea typeface="Arial"/>
                <a:cs typeface="Arial"/>
                <a:sym typeface="Arial"/>
              </a:rPr>
              <a:t>import wx</a:t>
            </a:r>
            <a:endParaRPr b="0">
              <a:solidFill>
                <a:schemeClr val="lt1"/>
              </a:solidFill>
            </a:endParaRPr>
          </a:p>
          <a:p>
            <a:pPr marL="228600" lvl="0" indent="0" algn="just" rtl="0">
              <a:lnSpc>
                <a:spcPct val="110000"/>
              </a:lnSpc>
              <a:spcBef>
                <a:spcPts val="0"/>
              </a:spcBef>
              <a:spcAft>
                <a:spcPts val="0"/>
              </a:spcAft>
              <a:buClr>
                <a:schemeClr val="lt1"/>
              </a:buClr>
              <a:buSzPts val="1800"/>
              <a:buNone/>
            </a:pPr>
            <a:r>
              <a:rPr lang="es-EC" sz="1800" b="1" i="0" u="none" strike="noStrike">
                <a:solidFill>
                  <a:schemeClr val="lt1"/>
                </a:solidFill>
                <a:latin typeface="Arial"/>
                <a:ea typeface="Arial"/>
                <a:cs typeface="Arial"/>
                <a:sym typeface="Arial"/>
              </a:rPr>
              <a:t>	app = wx.App(redirect=False)</a:t>
            </a:r>
            <a:endParaRPr b="0">
              <a:solidFill>
                <a:schemeClr val="lt1"/>
              </a:solidFill>
            </a:endParaRPr>
          </a:p>
          <a:p>
            <a:pPr marL="228600" lvl="0" indent="0" algn="just" rtl="0">
              <a:lnSpc>
                <a:spcPct val="110000"/>
              </a:lnSpc>
              <a:spcBef>
                <a:spcPts val="0"/>
              </a:spcBef>
              <a:spcAft>
                <a:spcPts val="0"/>
              </a:spcAft>
              <a:buClr>
                <a:schemeClr val="lt1"/>
              </a:buClr>
              <a:buSzPts val="1800"/>
              <a:buNone/>
            </a:pPr>
            <a:r>
              <a:rPr lang="es-EC" sz="1800" b="1" i="0" u="none" strike="noStrike">
                <a:solidFill>
                  <a:schemeClr val="lt1"/>
                </a:solidFill>
                <a:latin typeface="Arial"/>
                <a:ea typeface="Arial"/>
                <a:cs typeface="Arial"/>
                <a:sym typeface="Arial"/>
              </a:rPr>
              <a:t>	frame = wx.Frame(parent=None, id=wx.ID_ANY, title='Hello World’)</a:t>
            </a:r>
            <a:endParaRPr b="0">
              <a:solidFill>
                <a:schemeClr val="lt1"/>
              </a:solidFill>
            </a:endParaRPr>
          </a:p>
          <a:p>
            <a:pPr marL="228600" lvl="0" indent="0" algn="just" rtl="0">
              <a:lnSpc>
                <a:spcPct val="110000"/>
              </a:lnSpc>
              <a:spcBef>
                <a:spcPts val="0"/>
              </a:spcBef>
              <a:spcAft>
                <a:spcPts val="0"/>
              </a:spcAft>
              <a:buClr>
                <a:schemeClr val="lt1"/>
              </a:buClr>
              <a:buSzPts val="1800"/>
              <a:buNone/>
            </a:pPr>
            <a:r>
              <a:rPr lang="es-EC" sz="1800" b="1" i="0" u="none" strike="noStrike">
                <a:solidFill>
                  <a:schemeClr val="lt1"/>
                </a:solidFill>
                <a:latin typeface="Arial"/>
                <a:ea typeface="Arial"/>
                <a:cs typeface="Arial"/>
                <a:sym typeface="Arial"/>
              </a:rPr>
              <a:t>	frame.Show()</a:t>
            </a:r>
            <a:endParaRPr b="0">
              <a:solidFill>
                <a:schemeClr val="lt1"/>
              </a:solidFill>
            </a:endParaRPr>
          </a:p>
          <a:p>
            <a:pPr marL="228600" lvl="0" indent="0" algn="just" rtl="0">
              <a:lnSpc>
                <a:spcPct val="110000"/>
              </a:lnSpc>
              <a:spcBef>
                <a:spcPts val="0"/>
              </a:spcBef>
              <a:spcAft>
                <a:spcPts val="0"/>
              </a:spcAft>
              <a:buClr>
                <a:schemeClr val="lt1"/>
              </a:buClr>
              <a:buSzPts val="1800"/>
              <a:buNone/>
            </a:pPr>
            <a:r>
              <a:rPr lang="es-EC" sz="1800" b="1" i="0" u="none" strike="noStrike">
                <a:solidFill>
                  <a:schemeClr val="lt1"/>
                </a:solidFill>
                <a:latin typeface="Arial"/>
                <a:ea typeface="Arial"/>
                <a:cs typeface="Arial"/>
                <a:sym typeface="Arial"/>
              </a:rPr>
              <a:t>	app.MainLoop()</a:t>
            </a:r>
            <a:endParaRPr b="0">
              <a:solidFill>
                <a:schemeClr val="lt1"/>
              </a:solidFill>
            </a:endParaRPr>
          </a:p>
          <a:p>
            <a:pPr marL="228600" lvl="0" indent="-228600" algn="l" rtl="0">
              <a:lnSpc>
                <a:spcPct val="110000"/>
              </a:lnSpc>
              <a:spcBef>
                <a:spcPts val="2200"/>
              </a:spcBef>
              <a:spcAft>
                <a:spcPts val="0"/>
              </a:spcAft>
              <a:buClr>
                <a:schemeClr val="lt1"/>
              </a:buClr>
              <a:buSzPts val="2800"/>
              <a:buChar char="•"/>
            </a:pPr>
            <a:br>
              <a:rPr lang="es-EC">
                <a:solidFill>
                  <a:schemeClr val="lt1"/>
                </a:solidFill>
              </a:rPr>
            </a:br>
            <a:endParaRPr>
              <a:solidFill>
                <a:schemeClr val="lt1"/>
              </a:solidFill>
            </a:endParaRPr>
          </a:p>
        </p:txBody>
      </p:sp>
      <p:pic>
        <p:nvPicPr>
          <p:cNvPr id="187" name="Google Shape;187;p23"/>
          <p:cNvPicPr preferRelativeResize="0"/>
          <p:nvPr/>
        </p:nvPicPr>
        <p:blipFill rotWithShape="1">
          <a:blip r:embed="rId4">
            <a:alphaModFix/>
          </a:blip>
          <a:srcRect/>
          <a:stretch/>
        </p:blipFill>
        <p:spPr>
          <a:xfrm>
            <a:off x="4885944" y="3335037"/>
            <a:ext cx="4471658" cy="30291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24" descr="Fondo del agua metrajes. Vídeo de refleje, ondulación - 46698722"/>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93" name="Google Shape;193;p24"/>
          <p:cNvSpPr txBox="1">
            <a:spLocks noGrp="1"/>
          </p:cNvSpPr>
          <p:nvPr>
            <p:ph type="title"/>
          </p:nvPr>
        </p:nvSpPr>
        <p:spPr>
          <a:xfrm>
            <a:off x="573024" y="977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4800"/>
              <a:buFont typeface="Arial"/>
              <a:buNone/>
            </a:pPr>
            <a:r>
              <a:rPr lang="es-EC"/>
              <a:t>Ventajas </a:t>
            </a:r>
            <a:endParaRPr/>
          </a:p>
        </p:txBody>
      </p:sp>
      <p:sp>
        <p:nvSpPr>
          <p:cNvPr id="194" name="Google Shape;194;p24"/>
          <p:cNvSpPr txBox="1">
            <a:spLocks noGrp="1"/>
          </p:cNvSpPr>
          <p:nvPr>
            <p:ph type="body" idx="1"/>
          </p:nvPr>
        </p:nvSpPr>
        <p:spPr>
          <a:xfrm>
            <a:off x="573024" y="1008185"/>
            <a:ext cx="11241000" cy="52944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chemeClr val="dk1"/>
              </a:buClr>
              <a:buSzPts val="1480"/>
              <a:buNone/>
            </a:pPr>
            <a:endParaRPr sz="1580" b="0" i="0">
              <a:latin typeface="Arial"/>
              <a:ea typeface="Arial"/>
              <a:cs typeface="Arial"/>
              <a:sym typeface="Arial"/>
            </a:endParaRPr>
          </a:p>
          <a:p>
            <a:pPr marL="228600" lvl="0" indent="-234950" algn="just" rtl="0">
              <a:lnSpc>
                <a:spcPct val="100000"/>
              </a:lnSpc>
              <a:spcBef>
                <a:spcPts val="1000"/>
              </a:spcBef>
              <a:spcAft>
                <a:spcPts val="0"/>
              </a:spcAft>
              <a:buClr>
                <a:srgbClr val="000000"/>
              </a:buClr>
              <a:buSzPts val="1580"/>
              <a:buChar char="•"/>
            </a:pPr>
            <a:r>
              <a:rPr lang="es-EC" sz="1580" b="1" i="0">
                <a:solidFill>
                  <a:srgbClr val="000000"/>
                </a:solidFill>
              </a:rPr>
              <a:t>Completo conjunto de elementos gráficos (listados, arboles, grillas, etc.)</a:t>
            </a:r>
            <a:endParaRPr sz="2900" b="1">
              <a:solidFill>
                <a:srgbClr val="000000"/>
              </a:solidFill>
            </a:endParaRPr>
          </a:p>
          <a:p>
            <a:pPr marL="228600" lvl="0" indent="-234950" algn="just" rtl="0">
              <a:lnSpc>
                <a:spcPct val="100000"/>
              </a:lnSpc>
              <a:spcBef>
                <a:spcPts val="1000"/>
              </a:spcBef>
              <a:spcAft>
                <a:spcPts val="0"/>
              </a:spcAft>
              <a:buClr>
                <a:srgbClr val="000000"/>
              </a:buClr>
              <a:buSzPts val="1580"/>
              <a:buChar char="•"/>
            </a:pPr>
            <a:r>
              <a:rPr lang="es-EC" sz="1580" b="1" i="0">
                <a:solidFill>
                  <a:srgbClr val="000000"/>
                </a:solidFill>
              </a:rPr>
              <a:t>Flexible control del comportamiento de la interface</a:t>
            </a:r>
            <a:endParaRPr sz="2900" b="1">
              <a:solidFill>
                <a:srgbClr val="000000"/>
              </a:solidFill>
            </a:endParaRPr>
          </a:p>
          <a:p>
            <a:pPr marL="228600" lvl="0" indent="-234950" algn="just" rtl="0">
              <a:lnSpc>
                <a:spcPct val="100000"/>
              </a:lnSpc>
              <a:spcBef>
                <a:spcPts val="1000"/>
              </a:spcBef>
              <a:spcAft>
                <a:spcPts val="0"/>
              </a:spcAft>
              <a:buClr>
                <a:srgbClr val="000000"/>
              </a:buClr>
              <a:buSzPts val="1580"/>
              <a:buChar char="•"/>
            </a:pPr>
            <a:r>
              <a:rPr lang="es-EC" sz="1580" b="1" i="0">
                <a:solidFill>
                  <a:srgbClr val="000000"/>
                </a:solidFill>
              </a:rPr>
              <a:t>Rápido y de Apariencia nativa (diseñado para utilizar funciones nativas de cada plataforma)</a:t>
            </a:r>
            <a:endParaRPr sz="2900" b="1">
              <a:solidFill>
                <a:srgbClr val="000000"/>
              </a:solidFill>
            </a:endParaRPr>
          </a:p>
          <a:p>
            <a:pPr marL="228600" lvl="0" indent="-234950" algn="just" rtl="0">
              <a:lnSpc>
                <a:spcPct val="100000"/>
              </a:lnSpc>
              <a:spcBef>
                <a:spcPts val="1000"/>
              </a:spcBef>
              <a:spcAft>
                <a:spcPts val="0"/>
              </a:spcAft>
              <a:buClr>
                <a:srgbClr val="000000"/>
              </a:buClr>
              <a:buSzPts val="1580"/>
              <a:buChar char="•"/>
            </a:pPr>
            <a:r>
              <a:rPr lang="es-EC" sz="1580" b="1" i="0">
                <a:solidFill>
                  <a:srgbClr val="000000"/>
                </a:solidFill>
              </a:rPr>
              <a:t>"Baterías Incluidas": más de 12 librerías y utilitarios complementarios (ver comparación)</a:t>
            </a:r>
            <a:endParaRPr sz="2900" b="1">
              <a:solidFill>
                <a:srgbClr val="000000"/>
              </a:solidFill>
            </a:endParaRPr>
          </a:p>
          <a:p>
            <a:pPr marL="228600" lvl="0" indent="-234950" algn="just" rtl="0">
              <a:lnSpc>
                <a:spcPct val="100000"/>
              </a:lnSpc>
              <a:spcBef>
                <a:spcPts val="1000"/>
              </a:spcBef>
              <a:spcAft>
                <a:spcPts val="0"/>
              </a:spcAft>
              <a:buClr>
                <a:srgbClr val="000000"/>
              </a:buClr>
              <a:buSzPts val="1580"/>
              <a:buChar char="•"/>
            </a:pPr>
            <a:r>
              <a:rPr lang="es-EC" sz="1580" b="1" i="0">
                <a:solidFill>
                  <a:srgbClr val="000000"/>
                </a:solidFill>
              </a:rPr>
              <a:t>Independencia: no esta orientado a ningún entorno, ni QT ni GTK, hay una capa mas que agrega un grado de libertad adicional</a:t>
            </a:r>
            <a:endParaRPr sz="2900" b="1">
              <a:solidFill>
                <a:srgbClr val="000000"/>
              </a:solidFill>
            </a:endParaRPr>
          </a:p>
          <a:p>
            <a:pPr marL="228600" lvl="0" indent="-234950" algn="just" rtl="0">
              <a:lnSpc>
                <a:spcPct val="100000"/>
              </a:lnSpc>
              <a:spcBef>
                <a:spcPts val="1000"/>
              </a:spcBef>
              <a:spcAft>
                <a:spcPts val="0"/>
              </a:spcAft>
              <a:buClr>
                <a:srgbClr val="000000"/>
              </a:buClr>
              <a:buSzPts val="1580"/>
              <a:buChar char="•"/>
            </a:pPr>
            <a:r>
              <a:rPr lang="es-EC" sz="1580" b="1" i="0">
                <a:solidFill>
                  <a:srgbClr val="000000"/>
                </a:solidFill>
              </a:rPr>
              <a:t>No se cierra en el mínimo denominador común; soporta las características comunes de Windows, y las emula en Linux/Mac OS cuando no se pueden hacer nativamente (y viceversa).</a:t>
            </a:r>
            <a:endParaRPr sz="2900" b="1">
              <a:solidFill>
                <a:srgbClr val="000000"/>
              </a:solidFill>
            </a:endParaRPr>
          </a:p>
          <a:p>
            <a:pPr marL="228600" lvl="0" indent="-234950" algn="just" rtl="0">
              <a:lnSpc>
                <a:spcPct val="100000"/>
              </a:lnSpc>
              <a:spcBef>
                <a:spcPts val="1000"/>
              </a:spcBef>
              <a:spcAft>
                <a:spcPts val="0"/>
              </a:spcAft>
              <a:buClr>
                <a:srgbClr val="000000"/>
              </a:buClr>
              <a:buSzPts val="1580"/>
              <a:buChar char="•"/>
            </a:pPr>
            <a:r>
              <a:rPr lang="es-EC" sz="1580" b="1" i="0">
                <a:solidFill>
                  <a:srgbClr val="000000"/>
                </a:solidFill>
              </a:rPr>
              <a:t>Es mas "pitónico", por ej. espacio de nombres mas claro, sin referencias a C/C++, etc.</a:t>
            </a:r>
            <a:endParaRPr sz="2900" b="1">
              <a:solidFill>
                <a:srgbClr val="000000"/>
              </a:solidFill>
            </a:endParaRPr>
          </a:p>
          <a:p>
            <a:pPr marL="228600" lvl="0" indent="-234950" algn="just" rtl="0">
              <a:lnSpc>
                <a:spcPct val="100000"/>
              </a:lnSpc>
              <a:spcBef>
                <a:spcPts val="1000"/>
              </a:spcBef>
              <a:spcAft>
                <a:spcPts val="0"/>
              </a:spcAft>
              <a:buClr>
                <a:srgbClr val="000000"/>
              </a:buClr>
              <a:buSzPts val="1580"/>
              <a:buChar char="•"/>
            </a:pPr>
            <a:r>
              <a:rPr lang="es-EC" sz="1580" b="1" i="0">
                <a:solidFill>
                  <a:srgbClr val="000000"/>
                </a:solidFill>
              </a:rPr>
              <a:t>Permite separar completamente el diseño de la interface en XML del código python (XRC)</a:t>
            </a:r>
            <a:endParaRPr sz="2900" b="1">
              <a:solidFill>
                <a:srgbClr val="000000"/>
              </a:solidFill>
            </a:endParaRPr>
          </a:p>
          <a:p>
            <a:pPr marL="228600" lvl="0" indent="-234950" algn="just" rtl="0">
              <a:lnSpc>
                <a:spcPct val="100000"/>
              </a:lnSpc>
              <a:spcBef>
                <a:spcPts val="1000"/>
              </a:spcBef>
              <a:spcAft>
                <a:spcPts val="0"/>
              </a:spcAft>
              <a:buClr>
                <a:srgbClr val="000000"/>
              </a:buClr>
              <a:buSzPts val="1580"/>
              <a:buChar char="•"/>
            </a:pPr>
            <a:r>
              <a:rPr lang="es-EC" sz="1580" b="1" i="0">
                <a:solidFill>
                  <a:srgbClr val="000000"/>
                </a:solidFill>
              </a:rPr>
              <a:t>Es fácil armar componentes personalizados, tanto que incorpora widgets que no están en wxWidgets mismo, ya que están escritos en Python (</a:t>
            </a:r>
            <a:r>
              <a:rPr lang="es-EC" sz="1580" b="1" i="0" u="sng" strike="noStrike">
                <a:solidFill>
                  <a:srgbClr val="000000"/>
                </a:solidFill>
                <a:hlinkClick r:id="rId4"/>
              </a:rPr>
              <a:t>AGW</a:t>
            </a:r>
            <a:r>
              <a:rPr lang="es-EC" sz="1580" b="1" i="0">
                <a:solidFill>
                  <a:srgbClr val="000000"/>
                </a:solidFill>
              </a:rPr>
              <a:t>).</a:t>
            </a:r>
            <a:endParaRPr sz="2900" b="1">
              <a:solidFill>
                <a:srgbClr val="000000"/>
              </a:solidFill>
            </a:endParaRPr>
          </a:p>
          <a:p>
            <a:pPr marL="228600" lvl="0" indent="-234950" algn="just" rtl="0">
              <a:lnSpc>
                <a:spcPct val="100000"/>
              </a:lnSpc>
              <a:spcBef>
                <a:spcPts val="1000"/>
              </a:spcBef>
              <a:spcAft>
                <a:spcPts val="0"/>
              </a:spcAft>
              <a:buClr>
                <a:srgbClr val="000000"/>
              </a:buClr>
              <a:buSzPts val="1580"/>
              <a:buChar char="•"/>
            </a:pPr>
            <a:r>
              <a:rPr lang="es-EC" sz="1580" b="1" i="0">
                <a:solidFill>
                  <a:srgbClr val="000000"/>
                </a:solidFill>
              </a:rPr>
              <a:t>Documentación completa y ejemplos extensivos.</a:t>
            </a:r>
            <a:endParaRPr sz="2900" b="1">
              <a:solidFill>
                <a:srgbClr val="000000"/>
              </a:solidFill>
            </a:endParaRPr>
          </a:p>
          <a:p>
            <a:pPr marL="228600" lvl="0" indent="-234950" algn="just" rtl="0">
              <a:lnSpc>
                <a:spcPct val="100000"/>
              </a:lnSpc>
              <a:spcBef>
                <a:spcPts val="1000"/>
              </a:spcBef>
              <a:spcAft>
                <a:spcPts val="0"/>
              </a:spcAft>
              <a:buClr>
                <a:srgbClr val="000000"/>
              </a:buClr>
              <a:buSzPts val="1580"/>
              <a:buChar char="•"/>
            </a:pPr>
            <a:r>
              <a:rPr lang="es-EC" sz="1580" b="1" i="0">
                <a:solidFill>
                  <a:srgbClr val="000000"/>
                </a:solidFill>
              </a:rPr>
              <a:t>Su lista oficial de usuarios (</a:t>
            </a:r>
            <a:r>
              <a:rPr lang="es-EC" sz="1580" b="1" i="0" u="sng" strike="noStrike">
                <a:solidFill>
                  <a:srgbClr val="000000"/>
                </a:solidFill>
                <a:hlinkClick r:id="rId5"/>
              </a:rPr>
              <a:t>wxpython-users</a:t>
            </a:r>
            <a:r>
              <a:rPr lang="es-EC" sz="1580" b="1" i="0">
                <a:solidFill>
                  <a:srgbClr val="000000"/>
                </a:solidFill>
              </a:rPr>
              <a:t>) es </a:t>
            </a:r>
            <a:r>
              <a:rPr lang="es-EC" sz="1580" b="1" i="1">
                <a:solidFill>
                  <a:srgbClr val="000000"/>
                </a:solidFill>
              </a:rPr>
              <a:t>muy</a:t>
            </a:r>
            <a:r>
              <a:rPr lang="es-EC" sz="1580" b="1" i="0">
                <a:solidFill>
                  <a:srgbClr val="000000"/>
                </a:solidFill>
              </a:rPr>
              <a:t> activa y amigable, donde participan los desarrolladores principales del proyecto.</a:t>
            </a:r>
            <a:endParaRPr sz="2900" b="1">
              <a:solidFill>
                <a:srgbClr val="000000"/>
              </a:solidFill>
            </a:endParaRPr>
          </a:p>
          <a:p>
            <a:pPr marL="228600" lvl="0" indent="-234950" algn="just" rtl="0">
              <a:lnSpc>
                <a:spcPct val="100000"/>
              </a:lnSpc>
              <a:spcBef>
                <a:spcPts val="1000"/>
              </a:spcBef>
              <a:spcAft>
                <a:spcPts val="0"/>
              </a:spcAft>
              <a:buClr>
                <a:schemeClr val="lt1"/>
              </a:buClr>
              <a:buSzPts val="1580"/>
              <a:buChar char="•"/>
            </a:pPr>
            <a:r>
              <a:rPr lang="es-EC" sz="1580" b="1">
                <a:solidFill>
                  <a:schemeClr val="lt1"/>
                </a:solidFill>
                <a:latin typeface="Calibri"/>
                <a:ea typeface="Calibri"/>
                <a:cs typeface="Calibri"/>
                <a:sym typeface="Calibri"/>
              </a:rPr>
              <a:t>(</a:t>
            </a:r>
            <a:r>
              <a:rPr lang="es-EC" sz="1580" b="1" i="1">
                <a:solidFill>
                  <a:schemeClr val="lt1"/>
                </a:solidFill>
                <a:latin typeface="Calibri"/>
                <a:ea typeface="Calibri"/>
                <a:cs typeface="Calibri"/>
                <a:sym typeface="Calibri"/>
              </a:rPr>
              <a:t>Interfaces Gráficas (GUI) - Wiki P</a:t>
            </a:r>
            <a:r>
              <a:rPr lang="es-EC" sz="1580" i="1">
                <a:solidFill>
                  <a:schemeClr val="lt1"/>
                </a:solidFill>
                <a:latin typeface="Calibri"/>
                <a:ea typeface="Calibri"/>
                <a:cs typeface="Calibri"/>
                <a:sym typeface="Calibri"/>
              </a:rPr>
              <a:t>yAr - Python Argentina</a:t>
            </a:r>
            <a:r>
              <a:rPr lang="es-EC" sz="1580">
                <a:solidFill>
                  <a:schemeClr val="lt1"/>
                </a:solidFill>
                <a:latin typeface="Calibri"/>
                <a:ea typeface="Calibri"/>
                <a:cs typeface="Calibri"/>
                <a:sym typeface="Calibri"/>
              </a:rPr>
              <a:t>, n.d.)</a:t>
            </a:r>
            <a:endParaRPr sz="2320" b="0" i="0">
              <a:solidFill>
                <a:schemeClr val="lt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5" descr="Fondos de Pantalla Geometría Tracería Textura Azul Celeste 3D ..."/>
          <p:cNvPicPr preferRelativeResize="0"/>
          <p:nvPr/>
        </p:nvPicPr>
        <p:blipFill rotWithShape="1">
          <a:blip r:embed="rId3">
            <a:alphaModFix/>
          </a:blip>
          <a:srcRect/>
          <a:stretch/>
        </p:blipFill>
        <p:spPr>
          <a:xfrm>
            <a:off x="0" y="0"/>
            <a:ext cx="12192000" cy="6914255"/>
          </a:xfrm>
          <a:prstGeom prst="rect">
            <a:avLst/>
          </a:prstGeom>
          <a:noFill/>
          <a:ln>
            <a:noFill/>
          </a:ln>
        </p:spPr>
      </p:pic>
      <p:sp>
        <p:nvSpPr>
          <p:cNvPr id="200" name="Google Shape;20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4800"/>
              <a:buFont typeface="Arial"/>
              <a:buNone/>
            </a:pPr>
            <a:r>
              <a:rPr lang="es-EC">
                <a:solidFill>
                  <a:schemeClr val="lt1"/>
                </a:solidFill>
              </a:rPr>
              <a:t>Desventajas </a:t>
            </a:r>
            <a:endParaRPr/>
          </a:p>
        </p:txBody>
      </p:sp>
      <p:sp>
        <p:nvSpPr>
          <p:cNvPr id="201" name="Google Shape;201;p25"/>
          <p:cNvSpPr txBox="1">
            <a:spLocks noGrp="1"/>
          </p:cNvSpPr>
          <p:nvPr>
            <p:ph type="body" idx="1"/>
          </p:nvPr>
        </p:nvSpPr>
        <p:spPr>
          <a:xfrm>
            <a:off x="838200" y="1929383"/>
            <a:ext cx="10515600" cy="4563491"/>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1750"/>
              <a:buFont typeface="Arial"/>
              <a:buChar char="•"/>
            </a:pPr>
            <a:r>
              <a:rPr lang="es-EC" sz="1750" b="0" i="0">
                <a:solidFill>
                  <a:schemeClr val="lt1"/>
                </a:solidFill>
                <a:latin typeface="Roboto"/>
                <a:ea typeface="Roboto"/>
                <a:cs typeface="Roboto"/>
                <a:sym typeface="Roboto"/>
              </a:rPr>
              <a:t>No viene preinstalado con Python, se debe instalar un paquete (wxPython en Windows y Mac OS, wxWidgets+wxPython en Linux, aunque en este último caso está generalmente está fácilmente disponible en los repositorios).</a:t>
            </a:r>
            <a:endParaRPr/>
          </a:p>
          <a:p>
            <a:pPr marL="228600" lvl="0" indent="-228600" algn="l" rtl="0">
              <a:lnSpc>
                <a:spcPct val="90000"/>
              </a:lnSpc>
              <a:spcBef>
                <a:spcPts val="1000"/>
              </a:spcBef>
              <a:spcAft>
                <a:spcPts val="0"/>
              </a:spcAft>
              <a:buClr>
                <a:schemeClr val="lt1"/>
              </a:buClr>
              <a:buSzPts val="1750"/>
              <a:buFont typeface="Arial"/>
              <a:buChar char="•"/>
            </a:pPr>
            <a:r>
              <a:rPr lang="es-EC" sz="1750" b="0" i="0">
                <a:solidFill>
                  <a:schemeClr val="lt1"/>
                </a:solidFill>
                <a:latin typeface="Roboto"/>
                <a:ea typeface="Roboto"/>
                <a:cs typeface="Roboto"/>
                <a:sym typeface="Roboto"/>
              </a:rPr>
              <a:t>Relativamente mas complejo de aprender</a:t>
            </a:r>
            <a:endParaRPr/>
          </a:p>
          <a:p>
            <a:pPr marL="228600" lvl="0" indent="-228600" algn="l" rtl="0">
              <a:lnSpc>
                <a:spcPct val="90000"/>
              </a:lnSpc>
              <a:spcBef>
                <a:spcPts val="1000"/>
              </a:spcBef>
              <a:spcAft>
                <a:spcPts val="0"/>
              </a:spcAft>
              <a:buClr>
                <a:schemeClr val="lt1"/>
              </a:buClr>
              <a:buSzPts val="1750"/>
              <a:buFont typeface="Arial"/>
              <a:buChar char="•"/>
            </a:pPr>
            <a:r>
              <a:rPr lang="es-EC" sz="1750" b="0" i="0">
                <a:solidFill>
                  <a:schemeClr val="lt1"/>
                </a:solidFill>
                <a:latin typeface="Roboto"/>
                <a:ea typeface="Roboto"/>
                <a:cs typeface="Roboto"/>
                <a:sym typeface="Roboto"/>
              </a:rPr>
              <a:t>Al tener un desarrollo bastante rápido y sostenido, se liberan versiones frecuentemente, lo que en la práctica le confiere cierto nivel de "volatilidad" y problemas de compatibilidad si se deben mantener varias versiones de wx para el mismo código.</a:t>
            </a:r>
            <a:endParaRPr/>
          </a:p>
          <a:p>
            <a:pPr marL="228600" lvl="0" indent="-228600" algn="l" rtl="0">
              <a:lnSpc>
                <a:spcPct val="90000"/>
              </a:lnSpc>
              <a:spcBef>
                <a:spcPts val="1000"/>
              </a:spcBef>
              <a:spcAft>
                <a:spcPts val="0"/>
              </a:spcAft>
              <a:buClr>
                <a:schemeClr val="lt1"/>
              </a:buClr>
              <a:buSzPts val="1750"/>
              <a:buFont typeface="Arial"/>
              <a:buChar char="•"/>
            </a:pPr>
            <a:r>
              <a:rPr lang="es-EC" sz="1750" b="0" i="0">
                <a:solidFill>
                  <a:schemeClr val="lt1"/>
                </a:solidFill>
                <a:latin typeface="Roboto"/>
                <a:ea typeface="Roboto"/>
                <a:cs typeface="Roboto"/>
                <a:sym typeface="Roboto"/>
              </a:rPr>
              <a:t>Es una capa más sobre el toolkit gráfico que se usa debajo (ej: GTK).</a:t>
            </a:r>
            <a:endParaRPr/>
          </a:p>
          <a:p>
            <a:pPr marL="228600" lvl="0" indent="-228600" algn="l" rtl="0">
              <a:lnSpc>
                <a:spcPct val="90000"/>
              </a:lnSpc>
              <a:spcBef>
                <a:spcPts val="1000"/>
              </a:spcBef>
              <a:spcAft>
                <a:spcPts val="0"/>
              </a:spcAft>
              <a:buClr>
                <a:schemeClr val="lt1"/>
              </a:buClr>
              <a:buSzPts val="1750"/>
              <a:buFont typeface="Arial"/>
              <a:buChar char="•"/>
            </a:pPr>
            <a:r>
              <a:rPr lang="es-EC" sz="1750" b="0" i="0">
                <a:solidFill>
                  <a:schemeClr val="lt1"/>
                </a:solidFill>
                <a:latin typeface="Roboto"/>
                <a:ea typeface="Roboto"/>
                <a:cs typeface="Roboto"/>
                <a:sym typeface="Roboto"/>
              </a:rPr>
              <a:t>Las características emuladas de otras plataformas no siempre se ven bien.</a:t>
            </a:r>
            <a:endParaRPr/>
          </a:p>
          <a:p>
            <a:pPr marL="228600" lvl="0" indent="-228600" algn="l" rtl="0">
              <a:lnSpc>
                <a:spcPct val="90000"/>
              </a:lnSpc>
              <a:spcBef>
                <a:spcPts val="1000"/>
              </a:spcBef>
              <a:spcAft>
                <a:spcPts val="0"/>
              </a:spcAft>
              <a:buClr>
                <a:schemeClr val="lt1"/>
              </a:buClr>
              <a:buSzPts val="1750"/>
              <a:buFont typeface="Arial"/>
              <a:buChar char="•"/>
            </a:pPr>
            <a:r>
              <a:rPr lang="es-EC" sz="1750" b="0" i="0">
                <a:solidFill>
                  <a:schemeClr val="lt1"/>
                </a:solidFill>
                <a:latin typeface="Roboto"/>
                <a:ea typeface="Roboto"/>
                <a:cs typeface="Roboto"/>
                <a:sym typeface="Roboto"/>
              </a:rPr>
              <a:t>Hacer interfaces multiplataformas que se vean bien requiere conocimiento del toolkit subyacente (win32, gtk).</a:t>
            </a:r>
            <a:endParaRPr/>
          </a:p>
          <a:p>
            <a:pPr marL="228600" lvl="0" indent="-228600" algn="l" rtl="0">
              <a:lnSpc>
                <a:spcPct val="90000"/>
              </a:lnSpc>
              <a:spcBef>
                <a:spcPts val="1000"/>
              </a:spcBef>
              <a:spcAft>
                <a:spcPts val="0"/>
              </a:spcAft>
              <a:buClr>
                <a:schemeClr val="lt1"/>
              </a:buClr>
              <a:buSzPts val="1750"/>
              <a:buFont typeface="Arial"/>
              <a:buChar char="•"/>
            </a:pPr>
            <a:r>
              <a:rPr lang="es-EC" sz="1750" b="0" i="0">
                <a:solidFill>
                  <a:schemeClr val="lt1"/>
                </a:solidFill>
                <a:latin typeface="Roboto"/>
                <a:ea typeface="Roboto"/>
                <a:cs typeface="Roboto"/>
                <a:sym typeface="Roboto"/>
              </a:rPr>
              <a:t>En proyectos medianos/grandes, puede ser inestable y difícil de debuggear: en Windows es muy fácil segfaultear si se pasan parámetros incorrectos.</a:t>
            </a:r>
            <a:endParaRPr/>
          </a:p>
          <a:p>
            <a:pPr marL="228600" lvl="0" indent="-228600" algn="l" rtl="0">
              <a:lnSpc>
                <a:spcPct val="90000"/>
              </a:lnSpc>
              <a:spcBef>
                <a:spcPts val="1000"/>
              </a:spcBef>
              <a:spcAft>
                <a:spcPts val="0"/>
              </a:spcAft>
              <a:buClr>
                <a:schemeClr val="lt1"/>
              </a:buClr>
              <a:buSzPts val="1750"/>
              <a:buChar char="•"/>
            </a:pPr>
            <a:r>
              <a:rPr lang="es-EC" sz="1750">
                <a:solidFill>
                  <a:schemeClr val="lt1"/>
                </a:solidFill>
                <a:latin typeface="Calibri"/>
                <a:ea typeface="Calibri"/>
                <a:cs typeface="Calibri"/>
                <a:sym typeface="Calibri"/>
              </a:rPr>
              <a:t>(</a:t>
            </a:r>
            <a:r>
              <a:rPr lang="es-EC" sz="1750" i="1">
                <a:solidFill>
                  <a:schemeClr val="lt1"/>
                </a:solidFill>
                <a:latin typeface="Calibri"/>
                <a:ea typeface="Calibri"/>
                <a:cs typeface="Calibri"/>
                <a:sym typeface="Calibri"/>
              </a:rPr>
              <a:t>Interfaces Gráficas (GUI) - Wiki PyAr - Python Argentina</a:t>
            </a:r>
            <a:r>
              <a:rPr lang="es-EC" sz="1750">
                <a:solidFill>
                  <a:schemeClr val="lt1"/>
                </a:solidFill>
                <a:latin typeface="Calibri"/>
                <a:ea typeface="Calibri"/>
                <a:cs typeface="Calibri"/>
                <a:sym typeface="Calibri"/>
              </a:rPr>
              <a:t>, n.d.)</a:t>
            </a:r>
            <a:endParaRPr sz="2500" b="0" i="0">
              <a:solidFill>
                <a:schemeClr val="lt1"/>
              </a:solidFill>
              <a:latin typeface="Roboto"/>
              <a:ea typeface="Roboto"/>
              <a:cs typeface="Roboto"/>
              <a:sym typeface="Roboto"/>
            </a:endParaRPr>
          </a:p>
          <a:p>
            <a:pPr marL="228600" lvl="0" indent="-117475" algn="l" rtl="0">
              <a:lnSpc>
                <a:spcPct val="90000"/>
              </a:lnSpc>
              <a:spcBef>
                <a:spcPts val="1000"/>
              </a:spcBef>
              <a:spcAft>
                <a:spcPts val="0"/>
              </a:spcAft>
              <a:buClr>
                <a:schemeClr val="dk1"/>
              </a:buClr>
              <a:buSzPts val="1750"/>
              <a:buNone/>
            </a:pPr>
            <a:endParaRPr sz="175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6"/>
          <p:cNvSpPr txBox="1">
            <a:spLocks noGrp="1"/>
          </p:cNvSpPr>
          <p:nvPr>
            <p:ph type="title"/>
          </p:nvPr>
        </p:nvSpPr>
        <p:spPr>
          <a:xfrm>
            <a:off x="612925" y="27765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4800"/>
              <a:buFont typeface="Arial"/>
              <a:buNone/>
            </a:pPr>
            <a:r>
              <a:rPr lang="es-EC"/>
              <a:t>Tkinter</a:t>
            </a:r>
            <a:endParaRPr/>
          </a:p>
        </p:txBody>
      </p:sp>
      <p:sp>
        <p:nvSpPr>
          <p:cNvPr id="207" name="Google Shape;207;p26"/>
          <p:cNvSpPr txBox="1">
            <a:spLocks noGrp="1"/>
          </p:cNvSpPr>
          <p:nvPr>
            <p:ph type="body" idx="1"/>
          </p:nvPr>
        </p:nvSpPr>
        <p:spPr>
          <a:xfrm>
            <a:off x="838200" y="2121261"/>
            <a:ext cx="10515600" cy="2331867"/>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1850"/>
              <a:buChar char="•"/>
            </a:pPr>
            <a:r>
              <a:rPr lang="es-EC" sz="1850" b="0" i="0" u="none" strike="noStrike">
                <a:latin typeface="Arial"/>
                <a:ea typeface="Arial"/>
                <a:cs typeface="Arial"/>
                <a:sym typeface="Arial"/>
              </a:rPr>
              <a:t>Si hubiera un único paquete que podría denominarse el kit de herramientas GUI “estándar” para Python, sería Tkinter. </a:t>
            </a:r>
            <a:endParaRPr/>
          </a:p>
          <a:p>
            <a:pPr marL="228600" lvl="0" indent="-228600" algn="just" rtl="0">
              <a:lnSpc>
                <a:spcPct val="90000"/>
              </a:lnSpc>
              <a:spcBef>
                <a:spcPts val="1000"/>
              </a:spcBef>
              <a:spcAft>
                <a:spcPts val="0"/>
              </a:spcAft>
              <a:buClr>
                <a:schemeClr val="dk1"/>
              </a:buClr>
              <a:buSzPts val="1850"/>
              <a:buChar char="•"/>
            </a:pPr>
            <a:r>
              <a:rPr lang="es-EC" sz="1850" b="0" i="0" u="none" strike="noStrike">
                <a:latin typeface="Arial"/>
                <a:ea typeface="Arial"/>
                <a:cs typeface="Arial"/>
                <a:sym typeface="Arial"/>
              </a:rPr>
              <a:t>Tkinter es una envoltura alrededor de </a:t>
            </a:r>
            <a:r>
              <a:rPr lang="es-EC" sz="1850" b="0" i="0" u="sng" strike="noStrike">
                <a:solidFill>
                  <a:schemeClr val="hlink"/>
                </a:solidFill>
                <a:latin typeface="Arial"/>
                <a:ea typeface="Arial"/>
                <a:cs typeface="Arial"/>
                <a:sym typeface="Arial"/>
                <a:hlinkClick r:id="rId3"/>
              </a:rPr>
              <a:t>Tcl/Tk</a:t>
            </a:r>
            <a:r>
              <a:rPr lang="es-EC" sz="1850" b="0" i="0" u="none" strike="noStrike">
                <a:latin typeface="Arial"/>
                <a:ea typeface="Arial"/>
                <a:cs typeface="Arial"/>
                <a:sym typeface="Arial"/>
              </a:rPr>
              <a:t>, una interfaz gráfica popular y el emparejamiento de idiomas que se popularizó por primera vez a principios de los 90. La ventaja de elegir Tkinter es la gran cantidad de recursos, incluidos libros y ejemplos de código, así como una gran comunidad de usuarios que pueden ayudarlo si tiene alguna pregunta. Los </a:t>
            </a:r>
            <a:r>
              <a:rPr lang="es-EC" sz="1850" b="0" i="0" u="sng" strike="noStrike">
                <a:solidFill>
                  <a:schemeClr val="hlink"/>
                </a:solidFill>
                <a:latin typeface="Arial"/>
                <a:ea typeface="Arial"/>
                <a:cs typeface="Arial"/>
                <a:sym typeface="Arial"/>
                <a:hlinkClick r:id="rId4"/>
              </a:rPr>
              <a:t>ejemplos simples</a:t>
            </a:r>
            <a:r>
              <a:rPr lang="es-EC" sz="1850" b="0" i="0" u="none" strike="noStrike">
                <a:latin typeface="Arial"/>
                <a:ea typeface="Arial"/>
                <a:cs typeface="Arial"/>
                <a:sym typeface="Arial"/>
              </a:rPr>
              <a:t> son fáciles de comenzar y bastante legibles para los humanos.</a:t>
            </a:r>
            <a:r>
              <a:rPr lang="es-EC" sz="1850" b="0" i="0" u="sng" strike="noStrike">
                <a:solidFill>
                  <a:schemeClr val="hlink"/>
                </a:solidFill>
                <a:latin typeface="Arial"/>
                <a:ea typeface="Arial"/>
                <a:cs typeface="Arial"/>
                <a:sym typeface="Arial"/>
                <a:hlinkClick r:id="rId4"/>
              </a:rPr>
              <a:t> Tkinter</a:t>
            </a:r>
            <a:r>
              <a:rPr lang="es-EC" sz="1850" b="0" i="0" u="none" strike="noStrike">
                <a:latin typeface="Arial"/>
                <a:ea typeface="Arial"/>
                <a:cs typeface="Arial"/>
                <a:sym typeface="Arial"/>
              </a:rPr>
              <a:t> está disponible bajo la licencia de Python, además de la licencia BSD de Tcl/Tk. (Chazallet, 2015)</a:t>
            </a:r>
            <a:endParaRPr sz="1850" b="1">
              <a:latin typeface="Arial"/>
              <a:ea typeface="Arial"/>
              <a:cs typeface="Arial"/>
              <a:sym typeface="Arial"/>
            </a:endParaRPr>
          </a:p>
          <a:p>
            <a:pPr marL="228600" lvl="0" indent="-64135" algn="l" rtl="0">
              <a:lnSpc>
                <a:spcPct val="90000"/>
              </a:lnSpc>
              <a:spcBef>
                <a:spcPts val="1000"/>
              </a:spcBef>
              <a:spcAft>
                <a:spcPts val="0"/>
              </a:spcAft>
              <a:buClr>
                <a:schemeClr val="dk1"/>
              </a:buClr>
              <a:buSzPts val="2590"/>
              <a:buNone/>
            </a:pPr>
            <a:endParaRPr sz="2590"/>
          </a:p>
        </p:txBody>
      </p:sp>
      <p:pic>
        <p:nvPicPr>
          <p:cNvPr id="208" name="Google Shape;208;p26" descr="Tkinter Tutorial: Learn How to Use Tkinter &amp; Build Apps"/>
          <p:cNvPicPr preferRelativeResize="0"/>
          <p:nvPr/>
        </p:nvPicPr>
        <p:blipFill rotWithShape="1">
          <a:blip r:embed="rId5">
            <a:alphaModFix/>
          </a:blip>
          <a:srcRect/>
          <a:stretch/>
        </p:blipFill>
        <p:spPr>
          <a:xfrm>
            <a:off x="8226552" y="82296"/>
            <a:ext cx="3057144" cy="1716291"/>
          </a:xfrm>
          <a:prstGeom prst="roundRect">
            <a:avLst>
              <a:gd name="adj" fmla="val 8594"/>
            </a:avLst>
          </a:prstGeom>
          <a:solidFill>
            <a:srgbClr val="ECECEC"/>
          </a:solidFill>
          <a:ln>
            <a:noFill/>
          </a:ln>
          <a:effectLst>
            <a:reflection stA="38000" endPos="28000" dist="5000" dir="5400000" sy="-100000" algn="bl" rotWithShape="0"/>
          </a:effectLst>
        </p:spPr>
      </p:pic>
      <p:pic>
        <p:nvPicPr>
          <p:cNvPr id="209" name="Google Shape;209;p26" descr="Tkinter Video Course &amp; Examples"/>
          <p:cNvPicPr preferRelativeResize="0"/>
          <p:nvPr/>
        </p:nvPicPr>
        <p:blipFill rotWithShape="1">
          <a:blip r:embed="rId6">
            <a:alphaModFix/>
          </a:blip>
          <a:srcRect/>
          <a:stretch/>
        </p:blipFill>
        <p:spPr>
          <a:xfrm>
            <a:off x="2030349" y="4611902"/>
            <a:ext cx="3026283" cy="1702789"/>
          </a:xfrm>
          <a:prstGeom prst="roundRect">
            <a:avLst>
              <a:gd name="adj" fmla="val 8594"/>
            </a:avLst>
          </a:prstGeom>
          <a:solidFill>
            <a:srgbClr val="ECECEC"/>
          </a:solidFill>
          <a:ln>
            <a:noFill/>
          </a:ln>
          <a:effectLst>
            <a:reflection stA="38000" endPos="28000" dist="5000" dir="5400000" sy="-100000" algn="bl" rotWithShape="0"/>
          </a:effectLst>
        </p:spPr>
      </p:pic>
      <p:pic>
        <p:nvPicPr>
          <p:cNvPr id="210" name="Google Shape;210;p26" descr="Tkinter Widgets | Functions of Tkinter Widgets with Different Examples"/>
          <p:cNvPicPr preferRelativeResize="0"/>
          <p:nvPr/>
        </p:nvPicPr>
        <p:blipFill rotWithShape="1">
          <a:blip r:embed="rId7">
            <a:alphaModFix/>
          </a:blip>
          <a:srcRect/>
          <a:stretch/>
        </p:blipFill>
        <p:spPr>
          <a:xfrm>
            <a:off x="5749752" y="4552222"/>
            <a:ext cx="3172444" cy="1762469"/>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27" descr="Tkinter Python Tutorial | Python GUI Programming Using Tkinter Tutori…"/>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16" name="Google Shape;216;p27"/>
          <p:cNvSpPr txBox="1">
            <a:spLocks noGrp="1"/>
          </p:cNvSpPr>
          <p:nvPr>
            <p:ph type="body" idx="1"/>
          </p:nvPr>
        </p:nvSpPr>
        <p:spPr>
          <a:xfrm>
            <a:off x="0" y="950976"/>
            <a:ext cx="7235952" cy="4251960"/>
          </a:xfrm>
          <a:prstGeom prst="rect">
            <a:avLst/>
          </a:prstGeom>
          <a:noFill/>
          <a:ln>
            <a:noFill/>
          </a:ln>
        </p:spPr>
        <p:txBody>
          <a:bodyPr spcFirstLastPara="1" wrap="square" lIns="91425" tIns="45700" rIns="91425" bIns="45700" anchor="t" anchorCtr="0">
            <a:noAutofit/>
          </a:bodyPr>
          <a:lstStyle/>
          <a:p>
            <a:pPr marL="228600" lvl="0" indent="-228600" algn="l" rtl="0">
              <a:lnSpc>
                <a:spcPct val="110000"/>
              </a:lnSpc>
              <a:spcBef>
                <a:spcPts val="0"/>
              </a:spcBef>
              <a:spcAft>
                <a:spcPts val="0"/>
              </a:spcAft>
              <a:buClr>
                <a:srgbClr val="000000"/>
              </a:buClr>
              <a:buSzPts val="2000"/>
              <a:buFont typeface="Arial"/>
              <a:buChar char="•"/>
            </a:pPr>
            <a:r>
              <a:rPr lang="es-EC" sz="2000" b="0" i="0" u="none" strike="noStrike">
                <a:solidFill>
                  <a:srgbClr val="000000"/>
                </a:solidFill>
                <a:latin typeface="Arial"/>
                <a:ea typeface="Arial"/>
                <a:cs typeface="Arial"/>
                <a:sym typeface="Arial"/>
              </a:rPr>
              <a:t>Ventajas:</a:t>
            </a:r>
            <a:endParaRPr/>
          </a:p>
          <a:p>
            <a:pPr marL="742950" lvl="1" indent="-285750" algn="l" rtl="0">
              <a:lnSpc>
                <a:spcPct val="110000"/>
              </a:lnSpc>
              <a:spcBef>
                <a:spcPts val="0"/>
              </a:spcBef>
              <a:spcAft>
                <a:spcPts val="0"/>
              </a:spcAft>
              <a:buClr>
                <a:srgbClr val="000000"/>
              </a:buClr>
              <a:buSzPts val="2000"/>
              <a:buFont typeface="Arial"/>
              <a:buChar char="•"/>
            </a:pPr>
            <a:r>
              <a:rPr lang="es-EC" sz="2000" b="0" i="0" u="none" strike="noStrike">
                <a:solidFill>
                  <a:srgbClr val="000000"/>
                </a:solidFill>
                <a:latin typeface="Arial"/>
                <a:ea typeface="Arial"/>
                <a:cs typeface="Arial"/>
                <a:sym typeface="Arial"/>
              </a:rPr>
              <a:t>Preinstalado con python en casi todas las plataformas</a:t>
            </a:r>
            <a:endParaRPr/>
          </a:p>
          <a:p>
            <a:pPr marL="742950" lvl="1" indent="-285750" algn="l" rtl="0">
              <a:lnSpc>
                <a:spcPct val="110000"/>
              </a:lnSpc>
              <a:spcBef>
                <a:spcPts val="0"/>
              </a:spcBef>
              <a:spcAft>
                <a:spcPts val="0"/>
              </a:spcAft>
              <a:buClr>
                <a:srgbClr val="000000"/>
              </a:buClr>
              <a:buSzPts val="2000"/>
              <a:buFont typeface="Arial"/>
              <a:buChar char="•"/>
            </a:pPr>
            <a:r>
              <a:rPr lang="es-EC" sz="2000" b="0" i="0" u="none" strike="noStrike">
                <a:solidFill>
                  <a:srgbClr val="000000"/>
                </a:solidFill>
                <a:latin typeface="Arial"/>
                <a:ea typeface="Arial"/>
                <a:cs typeface="Arial"/>
                <a:sym typeface="Arial"/>
              </a:rPr>
              <a:t>Relativamente simple y fácil de aprender (recomendado para "aprendices")</a:t>
            </a:r>
            <a:endParaRPr/>
          </a:p>
          <a:p>
            <a:pPr marL="742950" lvl="1" indent="-285750" algn="l" rtl="0">
              <a:lnSpc>
                <a:spcPct val="110000"/>
              </a:lnSpc>
              <a:spcBef>
                <a:spcPts val="0"/>
              </a:spcBef>
              <a:spcAft>
                <a:spcPts val="0"/>
              </a:spcAft>
              <a:buClr>
                <a:srgbClr val="000000"/>
              </a:buClr>
              <a:buSzPts val="2000"/>
              <a:buFont typeface="Arial"/>
              <a:buChar char="•"/>
            </a:pPr>
            <a:r>
              <a:rPr lang="es-EC" sz="2000" b="0" i="0" u="none" strike="noStrike">
                <a:solidFill>
                  <a:srgbClr val="000000"/>
                </a:solidFill>
                <a:latin typeface="Arial"/>
                <a:ea typeface="Arial"/>
                <a:cs typeface="Arial"/>
                <a:sym typeface="Arial"/>
              </a:rPr>
              <a:t>Documentación completa</a:t>
            </a:r>
            <a:endParaRPr/>
          </a:p>
          <a:p>
            <a:pPr marL="228600" lvl="0" indent="-228600" algn="l" rtl="0">
              <a:lnSpc>
                <a:spcPct val="110000"/>
              </a:lnSpc>
              <a:spcBef>
                <a:spcPts val="0"/>
              </a:spcBef>
              <a:spcAft>
                <a:spcPts val="0"/>
              </a:spcAft>
              <a:buClr>
                <a:srgbClr val="000000"/>
              </a:buClr>
              <a:buSzPts val="2000"/>
              <a:buFont typeface="Arial"/>
              <a:buChar char="•"/>
            </a:pPr>
            <a:r>
              <a:rPr lang="es-EC" sz="2000" b="0" i="0" u="none" strike="noStrike">
                <a:solidFill>
                  <a:srgbClr val="000000"/>
                </a:solidFill>
                <a:latin typeface="Arial"/>
                <a:ea typeface="Arial"/>
                <a:cs typeface="Arial"/>
                <a:sym typeface="Arial"/>
              </a:rPr>
              <a:t>Desventajas:</a:t>
            </a:r>
            <a:endParaRPr/>
          </a:p>
          <a:p>
            <a:pPr marL="742950" lvl="1" indent="-285750" algn="l" rtl="0">
              <a:lnSpc>
                <a:spcPct val="110000"/>
              </a:lnSpc>
              <a:spcBef>
                <a:spcPts val="0"/>
              </a:spcBef>
              <a:spcAft>
                <a:spcPts val="0"/>
              </a:spcAft>
              <a:buClr>
                <a:srgbClr val="000000"/>
              </a:buClr>
              <a:buSzPts val="2000"/>
              <a:buFont typeface="Arial"/>
              <a:buChar char="•"/>
            </a:pPr>
            <a:r>
              <a:rPr lang="es-EC" sz="2000" b="0" i="0" u="none" strike="noStrike">
                <a:solidFill>
                  <a:srgbClr val="000000"/>
                </a:solidFill>
                <a:latin typeface="Arial"/>
                <a:ea typeface="Arial"/>
                <a:cs typeface="Arial"/>
                <a:sym typeface="Arial"/>
              </a:rPr>
              <a:t>Pocos elementos gráficos (sin listas, árboles, etc.)</a:t>
            </a:r>
            <a:endParaRPr/>
          </a:p>
          <a:p>
            <a:pPr marL="742950" lvl="1" indent="-285750" algn="l" rtl="0">
              <a:lnSpc>
                <a:spcPct val="110000"/>
              </a:lnSpc>
              <a:spcBef>
                <a:spcPts val="0"/>
              </a:spcBef>
              <a:spcAft>
                <a:spcPts val="0"/>
              </a:spcAft>
              <a:buClr>
                <a:srgbClr val="000000"/>
              </a:buClr>
              <a:buSzPts val="2000"/>
              <a:buFont typeface="Arial"/>
              <a:buChar char="•"/>
            </a:pPr>
            <a:r>
              <a:rPr lang="es-EC" sz="2000" b="0" i="0" u="none" strike="noStrike">
                <a:solidFill>
                  <a:srgbClr val="000000"/>
                </a:solidFill>
                <a:latin typeface="Arial"/>
                <a:ea typeface="Arial"/>
                <a:cs typeface="Arial"/>
                <a:sym typeface="Arial"/>
              </a:rPr>
              <a:t>Limitado control del comportamiento de la interface (recomendado para proyectos "triviales")</a:t>
            </a:r>
            <a:endParaRPr/>
          </a:p>
          <a:p>
            <a:pPr marL="742950" lvl="1" indent="-285750" algn="l" rtl="0">
              <a:lnSpc>
                <a:spcPct val="110000"/>
              </a:lnSpc>
              <a:spcBef>
                <a:spcPts val="0"/>
              </a:spcBef>
              <a:spcAft>
                <a:spcPts val="0"/>
              </a:spcAft>
              <a:buClr>
                <a:srgbClr val="000000"/>
              </a:buClr>
              <a:buSzPts val="2000"/>
              <a:buFont typeface="Arial"/>
              <a:buChar char="•"/>
            </a:pPr>
            <a:r>
              <a:rPr lang="es-EC" sz="2000" b="0" i="0" u="none" strike="noStrike">
                <a:solidFill>
                  <a:srgbClr val="000000"/>
                </a:solidFill>
                <a:latin typeface="Arial"/>
                <a:ea typeface="Arial"/>
                <a:cs typeface="Arial"/>
                <a:sym typeface="Arial"/>
              </a:rPr>
              <a:t>Lento (dibuja cada botón, etiqueta, menú, etc.) **</a:t>
            </a:r>
            <a:endParaRPr/>
          </a:p>
          <a:p>
            <a:pPr marL="742950" lvl="1" indent="-285750" algn="l" rtl="0">
              <a:lnSpc>
                <a:spcPct val="110000"/>
              </a:lnSpc>
              <a:spcBef>
                <a:spcPts val="800"/>
              </a:spcBef>
              <a:spcAft>
                <a:spcPts val="0"/>
              </a:spcAft>
              <a:buClr>
                <a:srgbClr val="000000"/>
              </a:buClr>
              <a:buSzPts val="2000"/>
              <a:buFont typeface="Arial"/>
              <a:buChar char="•"/>
            </a:pPr>
            <a:r>
              <a:rPr lang="es-EC" sz="2000" b="0" i="0" u="none" strike="noStrike">
                <a:solidFill>
                  <a:srgbClr val="000000"/>
                </a:solidFill>
                <a:latin typeface="Arial"/>
                <a:ea typeface="Arial"/>
                <a:cs typeface="Arial"/>
                <a:sym typeface="Arial"/>
              </a:rPr>
              <a:t>Apariencia "extraña" (no se parece a las aplicaciones nativas)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2400"/>
              <a:buFont typeface="Arial"/>
              <a:buNone/>
            </a:pPr>
            <a:r>
              <a:rPr lang="es-EC" sz="2400" b="0" i="0" u="none" strike="noStrike">
                <a:solidFill>
                  <a:srgbClr val="000000"/>
                </a:solidFill>
                <a:latin typeface="Arial"/>
                <a:ea typeface="Arial"/>
                <a:cs typeface="Arial"/>
                <a:sym typeface="Arial"/>
              </a:rPr>
              <a:t>Ahora vamos a mostrar un pequeño ejemplo de las cosas que se puede hacer en esta librería:</a:t>
            </a:r>
            <a:endParaRPr sz="6000"/>
          </a:p>
        </p:txBody>
      </p:sp>
      <p:sp>
        <p:nvSpPr>
          <p:cNvPr id="222" name="Google Shape;222;p28"/>
          <p:cNvSpPr txBox="1">
            <a:spLocks noGrp="1"/>
          </p:cNvSpPr>
          <p:nvPr>
            <p:ph type="body" idx="1"/>
          </p:nvPr>
        </p:nvSpPr>
        <p:spPr>
          <a:xfrm>
            <a:off x="838200" y="1929384"/>
            <a:ext cx="10515600" cy="4636008"/>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rgbClr val="000000"/>
              </a:buClr>
              <a:buSzPts val="1665"/>
              <a:buNone/>
            </a:pPr>
            <a:r>
              <a:rPr lang="es-EC" sz="1665" b="0" i="0" u="none" strike="noStrike">
                <a:solidFill>
                  <a:srgbClr val="000000"/>
                </a:solidFill>
                <a:latin typeface="Arial"/>
                <a:ea typeface="Arial"/>
                <a:cs typeface="Arial"/>
                <a:sym typeface="Arial"/>
              </a:rPr>
              <a:t>from tkinter import *</a:t>
            </a:r>
            <a:endParaRPr sz="2590" b="0"/>
          </a:p>
          <a:p>
            <a:pPr marL="228600" lvl="0" indent="0" algn="just" rtl="0">
              <a:lnSpc>
                <a:spcPct val="90000"/>
              </a:lnSpc>
              <a:spcBef>
                <a:spcPts val="0"/>
              </a:spcBef>
              <a:spcAft>
                <a:spcPts val="0"/>
              </a:spcAft>
              <a:buClr>
                <a:srgbClr val="000000"/>
              </a:buClr>
              <a:buSzPts val="1665"/>
              <a:buNone/>
            </a:pPr>
            <a:r>
              <a:rPr lang="es-EC" sz="1665" b="0" i="0" u="none" strike="noStrike">
                <a:solidFill>
                  <a:srgbClr val="000000"/>
                </a:solidFill>
                <a:latin typeface="Arial"/>
                <a:ea typeface="Arial"/>
                <a:cs typeface="Arial"/>
                <a:sym typeface="Arial"/>
              </a:rPr>
              <a:t>window = Tk()</a:t>
            </a:r>
            <a:endParaRPr sz="2590" b="0"/>
          </a:p>
          <a:p>
            <a:pPr marL="228600" lvl="0" indent="0" algn="just" rtl="0">
              <a:lnSpc>
                <a:spcPct val="90000"/>
              </a:lnSpc>
              <a:spcBef>
                <a:spcPts val="0"/>
              </a:spcBef>
              <a:spcAft>
                <a:spcPts val="0"/>
              </a:spcAft>
              <a:buClr>
                <a:srgbClr val="000000"/>
              </a:buClr>
              <a:buSzPts val="1665"/>
              <a:buNone/>
            </a:pPr>
            <a:r>
              <a:rPr lang="es-EC" sz="1665" b="0" i="0" u="none" strike="noStrike">
                <a:solidFill>
                  <a:srgbClr val="000000"/>
                </a:solidFill>
                <a:latin typeface="Arial"/>
                <a:ea typeface="Arial"/>
                <a:cs typeface="Arial"/>
                <a:sym typeface="Arial"/>
              </a:rPr>
              <a:t>window.title("Welcome to LikeGeeks app")</a:t>
            </a:r>
            <a:endParaRPr sz="2590" b="0"/>
          </a:p>
          <a:p>
            <a:pPr marL="228600" lvl="0" indent="0" algn="just" rtl="0">
              <a:lnSpc>
                <a:spcPct val="90000"/>
              </a:lnSpc>
              <a:spcBef>
                <a:spcPts val="0"/>
              </a:spcBef>
              <a:spcAft>
                <a:spcPts val="0"/>
              </a:spcAft>
              <a:buClr>
                <a:srgbClr val="000000"/>
              </a:buClr>
              <a:buSzPts val="1665"/>
              <a:buNone/>
            </a:pPr>
            <a:r>
              <a:rPr lang="es-EC" sz="1665" b="0" i="0" u="none" strike="noStrike">
                <a:solidFill>
                  <a:srgbClr val="000000"/>
                </a:solidFill>
                <a:latin typeface="Arial"/>
                <a:ea typeface="Arial"/>
                <a:cs typeface="Arial"/>
                <a:sym typeface="Arial"/>
              </a:rPr>
              <a:t>window.mainloop()</a:t>
            </a:r>
            <a:endParaRPr/>
          </a:p>
          <a:p>
            <a:pPr marL="228600" lvl="0" indent="0" algn="just" rtl="0">
              <a:lnSpc>
                <a:spcPct val="90000"/>
              </a:lnSpc>
              <a:spcBef>
                <a:spcPts val="2100"/>
              </a:spcBef>
              <a:spcAft>
                <a:spcPts val="0"/>
              </a:spcAft>
              <a:buClr>
                <a:schemeClr val="dk1"/>
              </a:buClr>
              <a:buSzPts val="2590"/>
              <a:buNone/>
            </a:pPr>
            <a:endParaRPr sz="2590" b="0"/>
          </a:p>
          <a:p>
            <a:pPr marL="228600" lvl="0" indent="0" algn="just" rtl="0">
              <a:lnSpc>
                <a:spcPct val="90000"/>
              </a:lnSpc>
              <a:spcBef>
                <a:spcPts val="2100"/>
              </a:spcBef>
              <a:spcAft>
                <a:spcPts val="0"/>
              </a:spcAft>
              <a:buClr>
                <a:srgbClr val="000000"/>
              </a:buClr>
              <a:buSzPts val="1665"/>
              <a:buNone/>
            </a:pPr>
            <a:r>
              <a:rPr lang="es-EC" sz="1665" b="0" i="0" u="none" strike="noStrike">
                <a:solidFill>
                  <a:srgbClr val="000000"/>
                </a:solidFill>
                <a:latin typeface="Arial"/>
                <a:ea typeface="Arial"/>
                <a:cs typeface="Arial"/>
                <a:sym typeface="Arial"/>
              </a:rPr>
              <a:t>from tkinter import *</a:t>
            </a:r>
            <a:endParaRPr sz="2590" b="0"/>
          </a:p>
          <a:p>
            <a:pPr marL="228600" lvl="0" indent="0" algn="just" rtl="0">
              <a:lnSpc>
                <a:spcPct val="90000"/>
              </a:lnSpc>
              <a:spcBef>
                <a:spcPts val="0"/>
              </a:spcBef>
              <a:spcAft>
                <a:spcPts val="0"/>
              </a:spcAft>
              <a:buClr>
                <a:srgbClr val="000000"/>
              </a:buClr>
              <a:buSzPts val="1665"/>
              <a:buNone/>
            </a:pPr>
            <a:r>
              <a:rPr lang="es-EC" sz="1665" b="0" i="0" u="none" strike="noStrike">
                <a:solidFill>
                  <a:srgbClr val="000000"/>
                </a:solidFill>
                <a:latin typeface="Arial"/>
                <a:ea typeface="Arial"/>
                <a:cs typeface="Arial"/>
                <a:sym typeface="Arial"/>
              </a:rPr>
              <a:t>	window = Tk()</a:t>
            </a:r>
            <a:endParaRPr sz="2590" b="0"/>
          </a:p>
          <a:p>
            <a:pPr marL="228600" lvl="0" indent="0" algn="just" rtl="0">
              <a:lnSpc>
                <a:spcPct val="90000"/>
              </a:lnSpc>
              <a:spcBef>
                <a:spcPts val="0"/>
              </a:spcBef>
              <a:spcAft>
                <a:spcPts val="0"/>
              </a:spcAft>
              <a:buClr>
                <a:srgbClr val="000000"/>
              </a:buClr>
              <a:buSzPts val="1665"/>
              <a:buNone/>
            </a:pPr>
            <a:r>
              <a:rPr lang="es-EC" sz="1665" b="0" i="0" u="none" strike="noStrike">
                <a:solidFill>
                  <a:srgbClr val="000000"/>
                </a:solidFill>
                <a:latin typeface="Arial"/>
                <a:ea typeface="Arial"/>
                <a:cs typeface="Arial"/>
                <a:sym typeface="Arial"/>
              </a:rPr>
              <a:t>	window.title("Welcome to LikeGeeks app")</a:t>
            </a:r>
            <a:endParaRPr sz="2590" b="0"/>
          </a:p>
          <a:p>
            <a:pPr marL="228600" lvl="0" indent="0" algn="just" rtl="0">
              <a:lnSpc>
                <a:spcPct val="90000"/>
              </a:lnSpc>
              <a:spcBef>
                <a:spcPts val="0"/>
              </a:spcBef>
              <a:spcAft>
                <a:spcPts val="0"/>
              </a:spcAft>
              <a:buClr>
                <a:srgbClr val="000000"/>
              </a:buClr>
              <a:buSzPts val="1665"/>
              <a:buNone/>
            </a:pPr>
            <a:r>
              <a:rPr lang="es-EC" sz="1665">
                <a:solidFill>
                  <a:srgbClr val="000000"/>
                </a:solidFill>
                <a:latin typeface="Arial"/>
                <a:ea typeface="Arial"/>
                <a:cs typeface="Arial"/>
                <a:sym typeface="Arial"/>
              </a:rPr>
              <a:t>	</a:t>
            </a:r>
            <a:r>
              <a:rPr lang="es-EC" sz="1665" b="0" i="0" u="none" strike="noStrike">
                <a:solidFill>
                  <a:srgbClr val="000000"/>
                </a:solidFill>
                <a:latin typeface="Arial"/>
                <a:ea typeface="Arial"/>
                <a:cs typeface="Arial"/>
                <a:sym typeface="Arial"/>
              </a:rPr>
              <a:t>lbl = Label(window, text="Hello")</a:t>
            </a:r>
            <a:endParaRPr sz="2590" b="0"/>
          </a:p>
          <a:p>
            <a:pPr marL="228600" lvl="0" indent="0" algn="just" rtl="0">
              <a:lnSpc>
                <a:spcPct val="90000"/>
              </a:lnSpc>
              <a:spcBef>
                <a:spcPts val="0"/>
              </a:spcBef>
              <a:spcAft>
                <a:spcPts val="0"/>
              </a:spcAft>
              <a:buClr>
                <a:srgbClr val="000000"/>
              </a:buClr>
              <a:buSzPts val="1665"/>
              <a:buNone/>
            </a:pPr>
            <a:r>
              <a:rPr lang="es-EC" sz="1665" b="0" i="0" u="none" strike="noStrike">
                <a:solidFill>
                  <a:srgbClr val="000000"/>
                </a:solidFill>
                <a:latin typeface="Arial"/>
                <a:ea typeface="Arial"/>
                <a:cs typeface="Arial"/>
                <a:sym typeface="Arial"/>
              </a:rPr>
              <a:t>	lbl.grid(column=0, row=0)</a:t>
            </a:r>
            <a:endParaRPr sz="2590" b="0"/>
          </a:p>
          <a:p>
            <a:pPr marL="228600" lvl="0" indent="0" algn="just" rtl="0">
              <a:lnSpc>
                <a:spcPct val="90000"/>
              </a:lnSpc>
              <a:spcBef>
                <a:spcPts val="0"/>
              </a:spcBef>
              <a:spcAft>
                <a:spcPts val="0"/>
              </a:spcAft>
              <a:buClr>
                <a:srgbClr val="000000"/>
              </a:buClr>
              <a:buSzPts val="1665"/>
              <a:buNone/>
            </a:pPr>
            <a:r>
              <a:rPr lang="es-EC" sz="1665" b="0" i="0" u="none" strike="noStrike">
                <a:solidFill>
                  <a:srgbClr val="000000"/>
                </a:solidFill>
                <a:latin typeface="Arial"/>
                <a:ea typeface="Arial"/>
                <a:cs typeface="Arial"/>
                <a:sym typeface="Arial"/>
              </a:rPr>
              <a:t>	window.mainloop()</a:t>
            </a:r>
            <a:endParaRPr sz="2590" b="0"/>
          </a:p>
          <a:p>
            <a:pPr marL="0" lvl="0" indent="0" algn="l" rtl="0">
              <a:lnSpc>
                <a:spcPct val="90000"/>
              </a:lnSpc>
              <a:spcBef>
                <a:spcPts val="3100"/>
              </a:spcBef>
              <a:spcAft>
                <a:spcPts val="0"/>
              </a:spcAft>
              <a:buClr>
                <a:schemeClr val="dk1"/>
              </a:buClr>
              <a:buSzPts val="2590"/>
              <a:buNone/>
            </a:pPr>
            <a:br>
              <a:rPr lang="es-EC" sz="2590"/>
            </a:br>
            <a:endParaRPr sz="2590"/>
          </a:p>
        </p:txBody>
      </p:sp>
      <p:pic>
        <p:nvPicPr>
          <p:cNvPr id="223" name="Google Shape;223;p28"/>
          <p:cNvPicPr preferRelativeResize="0"/>
          <p:nvPr/>
        </p:nvPicPr>
        <p:blipFill rotWithShape="1">
          <a:blip r:embed="rId3">
            <a:alphaModFix/>
          </a:blip>
          <a:srcRect/>
          <a:stretch/>
        </p:blipFill>
        <p:spPr>
          <a:xfrm>
            <a:off x="6808683" y="1823276"/>
            <a:ext cx="3150040" cy="2424112"/>
          </a:xfrm>
          <a:prstGeom prst="roundRect">
            <a:avLst>
              <a:gd name="adj" fmla="val 8594"/>
            </a:avLst>
          </a:prstGeom>
          <a:solidFill>
            <a:srgbClr val="ECECEC"/>
          </a:solidFill>
          <a:ln>
            <a:noFill/>
          </a:ln>
          <a:effectLst>
            <a:reflection stA="38000" endPos="28000" dist="5000" dir="5400000" sy="-100000" algn="bl" rotWithShape="0"/>
          </a:effectLst>
        </p:spPr>
      </p:pic>
      <p:pic>
        <p:nvPicPr>
          <p:cNvPr id="224" name="Google Shape;224;p28"/>
          <p:cNvPicPr preferRelativeResize="0"/>
          <p:nvPr/>
        </p:nvPicPr>
        <p:blipFill rotWithShape="1">
          <a:blip r:embed="rId4">
            <a:alphaModFix/>
          </a:blip>
          <a:srcRect/>
          <a:stretch/>
        </p:blipFill>
        <p:spPr>
          <a:xfrm>
            <a:off x="6561795" y="4783264"/>
            <a:ext cx="3798357" cy="1617819"/>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4800"/>
              <a:buFont typeface="Arial"/>
              <a:buNone/>
            </a:pPr>
            <a:r>
              <a:rPr lang="es-EC"/>
              <a:t>Ejercicio:</a:t>
            </a:r>
            <a:endParaRPr/>
          </a:p>
        </p:txBody>
      </p:sp>
      <p:sp>
        <p:nvSpPr>
          <p:cNvPr id="230" name="Google Shape;230;p29"/>
          <p:cNvSpPr txBox="1">
            <a:spLocks noGrp="1"/>
          </p:cNvSpPr>
          <p:nvPr>
            <p:ph type="body" idx="1"/>
          </p:nvPr>
        </p:nvSpPr>
        <p:spPr>
          <a:xfrm>
            <a:off x="838200" y="1929384"/>
            <a:ext cx="10515600" cy="1325563"/>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rgbClr val="000000"/>
              </a:buClr>
              <a:buSzPts val="2790"/>
              <a:buNone/>
            </a:pPr>
            <a:r>
              <a:rPr lang="es-EC" sz="2790">
                <a:solidFill>
                  <a:srgbClr val="000000"/>
                </a:solidFill>
                <a:latin typeface="Roboto"/>
                <a:ea typeface="Roboto"/>
                <a:cs typeface="Roboto"/>
                <a:sym typeface="Roboto"/>
              </a:rPr>
              <a:t>U</a:t>
            </a:r>
            <a:r>
              <a:rPr lang="es-EC" sz="2790" b="0" i="0" u="none" strike="noStrike">
                <a:solidFill>
                  <a:srgbClr val="000000"/>
                </a:solidFill>
                <a:latin typeface="Roboto"/>
                <a:ea typeface="Roboto"/>
                <a:cs typeface="Roboto"/>
                <a:sym typeface="Roboto"/>
              </a:rPr>
              <a:t>tilizar una de las librerías GUI para Python y con estas para implementar una calculadora básica (suma, resta multiplicación, división) </a:t>
            </a:r>
            <a:endParaRPr sz="3720"/>
          </a:p>
        </p:txBody>
      </p:sp>
      <p:pic>
        <p:nvPicPr>
          <p:cNvPr id="3" name="Imagen 2">
            <a:extLst>
              <a:ext uri="{FF2B5EF4-FFF2-40B4-BE49-F238E27FC236}">
                <a16:creationId xmlns:a16="http://schemas.microsoft.com/office/drawing/2014/main" id="{73BC7792-262F-4EE2-8588-089A8E5553F7}"/>
              </a:ext>
            </a:extLst>
          </p:cNvPr>
          <p:cNvPicPr>
            <a:picLocks noChangeAspect="1"/>
          </p:cNvPicPr>
          <p:nvPr/>
        </p:nvPicPr>
        <p:blipFill>
          <a:blip r:embed="rId3"/>
          <a:stretch>
            <a:fillRect/>
          </a:stretch>
        </p:blipFill>
        <p:spPr>
          <a:xfrm>
            <a:off x="380409" y="3254947"/>
            <a:ext cx="3478027" cy="20771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n 4">
            <a:extLst>
              <a:ext uri="{FF2B5EF4-FFF2-40B4-BE49-F238E27FC236}">
                <a16:creationId xmlns:a16="http://schemas.microsoft.com/office/drawing/2014/main" id="{A261419F-7995-4CE3-8F9A-30DC93A36541}"/>
              </a:ext>
            </a:extLst>
          </p:cNvPr>
          <p:cNvPicPr>
            <a:picLocks noChangeAspect="1"/>
          </p:cNvPicPr>
          <p:nvPr/>
        </p:nvPicPr>
        <p:blipFill>
          <a:blip r:embed="rId4"/>
          <a:stretch>
            <a:fillRect/>
          </a:stretch>
        </p:blipFill>
        <p:spPr>
          <a:xfrm>
            <a:off x="4292009" y="3254947"/>
            <a:ext cx="3478027" cy="20771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n 6">
            <a:extLst>
              <a:ext uri="{FF2B5EF4-FFF2-40B4-BE49-F238E27FC236}">
                <a16:creationId xmlns:a16="http://schemas.microsoft.com/office/drawing/2014/main" id="{23F70B52-C95C-4F63-A559-5B1818968149}"/>
              </a:ext>
            </a:extLst>
          </p:cNvPr>
          <p:cNvPicPr>
            <a:picLocks noChangeAspect="1"/>
          </p:cNvPicPr>
          <p:nvPr/>
        </p:nvPicPr>
        <p:blipFill>
          <a:blip r:embed="rId5"/>
          <a:stretch>
            <a:fillRect/>
          </a:stretch>
        </p:blipFill>
        <p:spPr>
          <a:xfrm>
            <a:off x="8203610" y="3254947"/>
            <a:ext cx="3607981" cy="21547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C"/>
              <a:t>Conclusiones</a:t>
            </a:r>
            <a:endParaRPr/>
          </a:p>
        </p:txBody>
      </p:sp>
      <p:sp>
        <p:nvSpPr>
          <p:cNvPr id="236" name="Google Shape;236;p30"/>
          <p:cNvSpPr txBox="1">
            <a:spLocks noGrp="1"/>
          </p:cNvSpPr>
          <p:nvPr>
            <p:ph type="body" idx="1"/>
          </p:nvPr>
        </p:nvSpPr>
        <p:spPr>
          <a:xfrm>
            <a:off x="936375" y="1957434"/>
            <a:ext cx="10515600" cy="4251900"/>
          </a:xfrm>
          <a:prstGeom prst="rect">
            <a:avLst/>
          </a:prstGeom>
        </p:spPr>
        <p:txBody>
          <a:bodyPr spcFirstLastPara="1" wrap="square" lIns="91425" tIns="45700" rIns="91425" bIns="45700" anchor="t" anchorCtr="0">
            <a:noAutofit/>
          </a:bodyPr>
          <a:lstStyle/>
          <a:p>
            <a:pPr marL="457200" lvl="0" indent="-342900" algn="l" rtl="0">
              <a:lnSpc>
                <a:spcPct val="115000"/>
              </a:lnSpc>
              <a:spcBef>
                <a:spcPts val="0"/>
              </a:spcBef>
              <a:spcAft>
                <a:spcPts val="0"/>
              </a:spcAft>
              <a:buClr>
                <a:srgbClr val="24292E"/>
              </a:buClr>
              <a:buSzPts val="1800"/>
              <a:buChar char="●"/>
            </a:pPr>
            <a:r>
              <a:rPr lang="es-EC" sz="1800" b="1">
                <a:solidFill>
                  <a:srgbClr val="24292E"/>
                </a:solidFill>
                <a:highlight>
                  <a:srgbClr val="FFFFFF"/>
                </a:highlight>
              </a:rPr>
              <a:t>Se pudo modificar un algoritmo en lenguaje de programación Python el cual nos permite realizar las 4 operaciones básicas.</a:t>
            </a:r>
            <a:endParaRPr sz="1800" b="1">
              <a:solidFill>
                <a:srgbClr val="24292E"/>
              </a:solidFill>
              <a:highlight>
                <a:srgbClr val="FFFFFF"/>
              </a:highlight>
            </a:endParaRPr>
          </a:p>
          <a:p>
            <a:pPr marL="457200" marR="38100" lvl="0" indent="-330200" algn="l" rtl="0">
              <a:lnSpc>
                <a:spcPct val="128571"/>
              </a:lnSpc>
              <a:spcBef>
                <a:spcPts val="0"/>
              </a:spcBef>
              <a:spcAft>
                <a:spcPts val="0"/>
              </a:spcAft>
              <a:buClr>
                <a:srgbClr val="24292E"/>
              </a:buClr>
              <a:buSzPts val="1600"/>
              <a:buChar char="●"/>
            </a:pPr>
            <a:r>
              <a:rPr lang="es-EC" sz="1900" b="1">
                <a:solidFill>
                  <a:srgbClr val="222222"/>
                </a:solidFill>
                <a:highlight>
                  <a:srgbClr val="F8F9FA"/>
                </a:highlight>
              </a:rPr>
              <a:t>Tkinter es excelente para aplicaciones GUI pequeñas y rápidas, y dado que se ejecuta en más plataformas que cualquier otro kit de herramientas GUI de Python, es una buena opción donde la portabilidad es la principal preocupación.</a:t>
            </a:r>
            <a:endParaRPr sz="1900" b="1">
              <a:solidFill>
                <a:srgbClr val="222222"/>
              </a:solidFill>
              <a:highlight>
                <a:srgbClr val="F8F9FA"/>
              </a:highlight>
            </a:endParaRPr>
          </a:p>
          <a:p>
            <a:pPr marL="457200" lvl="0" indent="0" algn="l" rtl="0">
              <a:lnSpc>
                <a:spcPct val="115000"/>
              </a:lnSpc>
              <a:spcBef>
                <a:spcPts val="0"/>
              </a:spcBef>
              <a:spcAft>
                <a:spcPts val="0"/>
              </a:spcAft>
              <a:buNone/>
            </a:pPr>
            <a:endParaRPr sz="1800" b="1">
              <a:solidFill>
                <a:srgbClr val="24292E"/>
              </a:solidFill>
              <a:highlight>
                <a:srgbClr val="FFFFFF"/>
              </a:highlight>
            </a:endParaRPr>
          </a:p>
          <a:p>
            <a:pPr marL="0" lvl="0" indent="0" algn="l" rtl="0">
              <a:spcBef>
                <a:spcPts val="1200"/>
              </a:spcBef>
              <a:spcAft>
                <a:spcPts val="0"/>
              </a:spcAft>
              <a:buNone/>
            </a:pPr>
            <a:endParaRPr/>
          </a:p>
        </p:txBody>
      </p:sp>
      <p:pic>
        <p:nvPicPr>
          <p:cNvPr id="237" name="Google Shape;237;p30"/>
          <p:cNvPicPr preferRelativeResize="0"/>
          <p:nvPr/>
        </p:nvPicPr>
        <p:blipFill>
          <a:blip r:embed="rId3">
            <a:alphaModFix/>
          </a:blip>
          <a:stretch>
            <a:fillRect/>
          </a:stretch>
        </p:blipFill>
        <p:spPr>
          <a:xfrm>
            <a:off x="1584746" y="4301625"/>
            <a:ext cx="3012150" cy="2198950"/>
          </a:xfrm>
          <a:prstGeom prst="rect">
            <a:avLst/>
          </a:prstGeom>
          <a:noFill/>
          <a:ln>
            <a:noFill/>
          </a:ln>
        </p:spPr>
      </p:pic>
      <p:pic>
        <p:nvPicPr>
          <p:cNvPr id="238" name="Google Shape;238;p30"/>
          <p:cNvPicPr preferRelativeResize="0"/>
          <p:nvPr/>
        </p:nvPicPr>
        <p:blipFill>
          <a:blip r:embed="rId4">
            <a:alphaModFix/>
          </a:blip>
          <a:stretch>
            <a:fillRect/>
          </a:stretch>
        </p:blipFill>
        <p:spPr>
          <a:xfrm>
            <a:off x="6774150" y="4301625"/>
            <a:ext cx="3426271" cy="2198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4800"/>
              <a:buFont typeface="Arial"/>
              <a:buNone/>
            </a:pPr>
            <a:r>
              <a:rPr lang="es-EC"/>
              <a:t>Referencias</a:t>
            </a:r>
            <a:endParaRPr/>
          </a:p>
        </p:txBody>
      </p:sp>
      <p:sp>
        <p:nvSpPr>
          <p:cNvPr id="244" name="Google Shape;244;p31"/>
          <p:cNvSpPr txBox="1">
            <a:spLocks noGrp="1"/>
          </p:cNvSpPr>
          <p:nvPr>
            <p:ph type="body" idx="1"/>
          </p:nvPr>
        </p:nvSpPr>
        <p:spPr>
          <a:xfrm>
            <a:off x="838200" y="1929384"/>
            <a:ext cx="10515600" cy="4251960"/>
          </a:xfrm>
          <a:prstGeom prst="rect">
            <a:avLst/>
          </a:prstGeom>
          <a:noFill/>
          <a:ln>
            <a:noFill/>
          </a:ln>
        </p:spPr>
        <p:txBody>
          <a:bodyPr spcFirstLastPara="1" wrap="square" lIns="91425" tIns="45700" rIns="91425" bIns="45700" anchor="t" anchorCtr="0">
            <a:noAutofit/>
          </a:bodyPr>
          <a:lstStyle/>
          <a:p>
            <a:pPr marL="304800" lvl="0" indent="-304800" algn="l" rtl="0">
              <a:lnSpc>
                <a:spcPct val="90000"/>
              </a:lnSpc>
              <a:spcBef>
                <a:spcPts val="0"/>
              </a:spcBef>
              <a:spcAft>
                <a:spcPts val="0"/>
              </a:spcAft>
              <a:buClr>
                <a:srgbClr val="24292E"/>
              </a:buClr>
              <a:buSzPts val="1395"/>
              <a:buChar char="•"/>
            </a:pPr>
            <a:r>
              <a:rPr lang="es-EC" sz="1395" b="1" i="0" u="none" strike="noStrike">
                <a:solidFill>
                  <a:srgbClr val="24292E"/>
                </a:solidFill>
                <a:latin typeface="Arial"/>
                <a:ea typeface="Arial"/>
                <a:cs typeface="Arial"/>
                <a:sym typeface="Arial"/>
              </a:rPr>
              <a:t>(</a:t>
            </a:r>
            <a:r>
              <a:rPr lang="es-EC" sz="1395" b="1" i="1" u="none" strike="noStrike">
                <a:solidFill>
                  <a:srgbClr val="24292E"/>
                </a:solidFill>
                <a:latin typeface="Arial"/>
                <a:ea typeface="Arial"/>
                <a:cs typeface="Arial"/>
                <a:sym typeface="Arial"/>
              </a:rPr>
              <a:t>Wxpython - Empezando Con Wxpython | Wxpython Tutorial</a:t>
            </a:r>
            <a:r>
              <a:rPr lang="es-EC" sz="1395" b="1" i="0" u="none" strike="noStrike">
                <a:solidFill>
                  <a:srgbClr val="24292E"/>
                </a:solidFill>
                <a:latin typeface="Arial"/>
                <a:ea typeface="Arial"/>
                <a:cs typeface="Arial"/>
                <a:sym typeface="Arial"/>
              </a:rPr>
              <a:t>, n.d.)</a:t>
            </a:r>
            <a:r>
              <a:rPr lang="es-EC" sz="1395" b="1" i="1" u="none" strike="noStrike">
                <a:solidFill>
                  <a:srgbClr val="24292E"/>
                </a:solidFill>
                <a:latin typeface="Arial"/>
                <a:ea typeface="Arial"/>
                <a:cs typeface="Arial"/>
                <a:sym typeface="Arial"/>
              </a:rPr>
              <a:t>¿Qué es GUI (interfaz gráfica de usuario) ? - Definición en WhatIs.com</a:t>
            </a:r>
            <a:r>
              <a:rPr lang="es-EC" sz="1395" b="1" i="0" u="none" strike="noStrike">
                <a:solidFill>
                  <a:srgbClr val="24292E"/>
                </a:solidFill>
                <a:latin typeface="Arial"/>
                <a:ea typeface="Arial"/>
                <a:cs typeface="Arial"/>
                <a:sym typeface="Arial"/>
              </a:rPr>
              <a:t>. (n.d.). Retrieved July 18, 2020, from https://searchdatacenter.techtarget.com/es/definicion/GUI-interfaz-grafica-de-usuario</a:t>
            </a:r>
            <a:endParaRPr sz="2170" b="0"/>
          </a:p>
          <a:p>
            <a:pPr marL="304800" lvl="0" indent="-304800" algn="l" rtl="0">
              <a:lnSpc>
                <a:spcPct val="90000"/>
              </a:lnSpc>
              <a:spcBef>
                <a:spcPts val="0"/>
              </a:spcBef>
              <a:spcAft>
                <a:spcPts val="0"/>
              </a:spcAft>
              <a:buClr>
                <a:srgbClr val="24292E"/>
              </a:buClr>
              <a:buSzPts val="1395"/>
              <a:buChar char="•"/>
            </a:pPr>
            <a:r>
              <a:rPr lang="es-EC" sz="1395" b="1" i="0" u="none" strike="noStrike">
                <a:solidFill>
                  <a:srgbClr val="24292E"/>
                </a:solidFill>
                <a:latin typeface="Arial"/>
                <a:ea typeface="Arial"/>
                <a:cs typeface="Arial"/>
                <a:sym typeface="Arial"/>
              </a:rPr>
              <a:t>Chazallet, S. (2015). </a:t>
            </a:r>
            <a:r>
              <a:rPr lang="es-EC" sz="1395" b="1" i="1" u="none" strike="noStrike">
                <a:solidFill>
                  <a:srgbClr val="24292E"/>
                </a:solidFill>
                <a:latin typeface="Arial"/>
                <a:ea typeface="Arial"/>
                <a:cs typeface="Arial"/>
                <a:sym typeface="Arial"/>
              </a:rPr>
              <a:t>Python 3 Los fundametos del lenguaje</a:t>
            </a:r>
            <a:r>
              <a:rPr lang="es-EC" sz="1395" b="1" i="0" u="none" strike="noStrike">
                <a:solidFill>
                  <a:srgbClr val="24292E"/>
                </a:solidFill>
                <a:latin typeface="Arial"/>
                <a:ea typeface="Arial"/>
                <a:cs typeface="Arial"/>
                <a:sym typeface="Arial"/>
              </a:rPr>
              <a:t>. </a:t>
            </a:r>
            <a:r>
              <a:rPr lang="es-EC" sz="1395" b="1" i="0" u="sng" strike="noStrike">
                <a:solidFill>
                  <a:schemeClr val="hlink"/>
                </a:solidFill>
                <a:latin typeface="Arial"/>
                <a:ea typeface="Arial"/>
                <a:cs typeface="Arial"/>
                <a:sym typeface="Arial"/>
                <a:hlinkClick r:id="rId3"/>
              </a:rPr>
              <a:t>https://www.ediciones-eni.com/open/mediabook.aspx?idR=9103588b3f4c184b8f2497bcf75605a9</a:t>
            </a:r>
            <a:endParaRPr sz="2170" b="0"/>
          </a:p>
          <a:p>
            <a:pPr marL="304800" lvl="0" indent="-304800" algn="l" rtl="0">
              <a:lnSpc>
                <a:spcPct val="90000"/>
              </a:lnSpc>
              <a:spcBef>
                <a:spcPts val="0"/>
              </a:spcBef>
              <a:spcAft>
                <a:spcPts val="0"/>
              </a:spcAft>
              <a:buClr>
                <a:srgbClr val="24292E"/>
              </a:buClr>
              <a:buSzPts val="1395"/>
              <a:buChar char="•"/>
            </a:pPr>
            <a:r>
              <a:rPr lang="es-EC" sz="1395" b="1" i="0" u="none" strike="noStrike">
                <a:solidFill>
                  <a:srgbClr val="24292E"/>
                </a:solidFill>
                <a:latin typeface="Times New Roman"/>
                <a:ea typeface="Times New Roman"/>
                <a:cs typeface="Times New Roman"/>
                <a:sym typeface="Times New Roman"/>
              </a:rPr>
              <a:t>Fatima, H. (2017). </a:t>
            </a:r>
            <a:r>
              <a:rPr lang="es-EC" sz="1395" b="1" i="1" u="none" strike="noStrike">
                <a:solidFill>
                  <a:srgbClr val="24292E"/>
                </a:solidFill>
                <a:latin typeface="Times New Roman"/>
                <a:ea typeface="Times New Roman"/>
                <a:cs typeface="Times New Roman"/>
                <a:sym typeface="Times New Roman"/>
              </a:rPr>
              <a:t>The 6 Best Python GUI Frameworks for Developers</a:t>
            </a:r>
            <a:r>
              <a:rPr lang="es-EC" sz="1395" b="1" i="0" u="none" strike="noStrike">
                <a:solidFill>
                  <a:srgbClr val="24292E"/>
                </a:solidFill>
                <a:latin typeface="Times New Roman"/>
                <a:ea typeface="Times New Roman"/>
                <a:cs typeface="Times New Roman"/>
                <a:sym typeface="Times New Roman"/>
              </a:rPr>
              <a:t>. https://blog.resellerclub.com/the-6-best-python-gui-frameworks-for-developer/</a:t>
            </a:r>
            <a:endParaRPr sz="2170" b="0"/>
          </a:p>
          <a:p>
            <a:pPr marL="304800" lvl="0" indent="-304800" algn="l" rtl="0">
              <a:lnSpc>
                <a:spcPct val="90000"/>
              </a:lnSpc>
              <a:spcBef>
                <a:spcPts val="0"/>
              </a:spcBef>
              <a:spcAft>
                <a:spcPts val="0"/>
              </a:spcAft>
              <a:buClr>
                <a:srgbClr val="24292E"/>
              </a:buClr>
              <a:buSzPts val="1395"/>
              <a:buChar char="•"/>
            </a:pPr>
            <a:r>
              <a:rPr lang="es-EC" sz="1395" b="1" i="0" u="none" strike="noStrike">
                <a:solidFill>
                  <a:srgbClr val="24292E"/>
                </a:solidFill>
                <a:latin typeface="Arial"/>
                <a:ea typeface="Arial"/>
                <a:cs typeface="Arial"/>
                <a:sym typeface="Arial"/>
              </a:rPr>
              <a:t>Mokhtar Ebrahim. (2018, January 22). </a:t>
            </a:r>
            <a:r>
              <a:rPr lang="es-EC" sz="1395" b="1" i="1" u="none" strike="noStrike">
                <a:solidFill>
                  <a:srgbClr val="24292E"/>
                </a:solidFill>
                <a:latin typeface="Arial"/>
                <a:ea typeface="Arial"/>
                <a:cs typeface="Arial"/>
                <a:sym typeface="Arial"/>
              </a:rPr>
              <a:t>Ejemplos de la GUI de Python (Tutorial de Tkinter) - Like Geeks</a:t>
            </a:r>
            <a:r>
              <a:rPr lang="es-EC" sz="1395" b="1" i="0" u="none" strike="noStrike">
                <a:solidFill>
                  <a:srgbClr val="24292E"/>
                </a:solidFill>
                <a:latin typeface="Arial"/>
                <a:ea typeface="Arial"/>
                <a:cs typeface="Arial"/>
                <a:sym typeface="Arial"/>
              </a:rPr>
              <a:t>. https://likegeeks.com/es/ejemplos-de-la-gui-de-python/</a:t>
            </a:r>
            <a:endParaRPr sz="2170" b="0"/>
          </a:p>
          <a:p>
            <a:pPr marL="304800" lvl="0" indent="-304800" algn="l" rtl="0">
              <a:lnSpc>
                <a:spcPct val="90000"/>
              </a:lnSpc>
              <a:spcBef>
                <a:spcPts val="0"/>
              </a:spcBef>
              <a:spcAft>
                <a:spcPts val="0"/>
              </a:spcAft>
              <a:buClr>
                <a:srgbClr val="24292E"/>
              </a:buClr>
              <a:buSzPts val="1395"/>
              <a:buChar char="•"/>
            </a:pPr>
            <a:r>
              <a:rPr lang="es-EC" sz="1395" b="1" i="1" u="none" strike="noStrike">
                <a:solidFill>
                  <a:srgbClr val="24292E"/>
                </a:solidFill>
                <a:latin typeface="Arial"/>
                <a:ea typeface="Arial"/>
                <a:cs typeface="Arial"/>
                <a:sym typeface="Arial"/>
              </a:rPr>
              <a:t>Operadores Python ➞ Explicamos todos los operadores + Ejemplos reales</a:t>
            </a:r>
            <a:r>
              <a:rPr lang="es-EC" sz="1395" b="1" i="0" u="none" strike="noStrike">
                <a:solidFill>
                  <a:srgbClr val="24292E"/>
                </a:solidFill>
                <a:latin typeface="Arial"/>
                <a:ea typeface="Arial"/>
                <a:cs typeface="Arial"/>
                <a:sym typeface="Arial"/>
              </a:rPr>
              <a:t>. (n.d.). Retrieved July 18, 2020, from https://pythones.net/operadores-basicos-en-python/</a:t>
            </a:r>
            <a:endParaRPr sz="2170" b="0"/>
          </a:p>
          <a:p>
            <a:pPr marL="304800" lvl="0" indent="-304800" algn="l" rtl="0">
              <a:lnSpc>
                <a:spcPct val="90000"/>
              </a:lnSpc>
              <a:spcBef>
                <a:spcPts val="0"/>
              </a:spcBef>
              <a:spcAft>
                <a:spcPts val="0"/>
              </a:spcAft>
              <a:buClr>
                <a:srgbClr val="24292E"/>
              </a:buClr>
              <a:buSzPts val="1395"/>
              <a:buChar char="•"/>
            </a:pPr>
            <a:r>
              <a:rPr lang="es-EC" sz="1395" b="1" i="1" u="none" strike="noStrike">
                <a:solidFill>
                  <a:srgbClr val="24292E"/>
                </a:solidFill>
                <a:latin typeface="Arial"/>
                <a:ea typeface="Arial"/>
                <a:cs typeface="Arial"/>
                <a:sym typeface="Arial"/>
              </a:rPr>
              <a:t>PyQt - Wikipedia, la enciclopedia libre</a:t>
            </a:r>
            <a:r>
              <a:rPr lang="es-EC" sz="1395" b="1" i="0" u="none" strike="noStrike">
                <a:solidFill>
                  <a:srgbClr val="24292E"/>
                </a:solidFill>
                <a:latin typeface="Arial"/>
                <a:ea typeface="Arial"/>
                <a:cs typeface="Arial"/>
                <a:sym typeface="Arial"/>
              </a:rPr>
              <a:t>. (n.d.). Retrieved July 18, 2020, from https://es.wikipedia.org/wiki/PyQt</a:t>
            </a:r>
            <a:endParaRPr sz="2170" b="0"/>
          </a:p>
          <a:p>
            <a:pPr marL="304800" lvl="0" indent="-304800" algn="l" rtl="0">
              <a:lnSpc>
                <a:spcPct val="90000"/>
              </a:lnSpc>
              <a:spcBef>
                <a:spcPts val="0"/>
              </a:spcBef>
              <a:spcAft>
                <a:spcPts val="0"/>
              </a:spcAft>
              <a:buClr>
                <a:srgbClr val="24292E"/>
              </a:buClr>
              <a:buSzPts val="1395"/>
              <a:buChar char="•"/>
            </a:pPr>
            <a:r>
              <a:rPr lang="es-EC" sz="1395" b="1" i="1" u="none" strike="noStrike">
                <a:solidFill>
                  <a:srgbClr val="24292E"/>
                </a:solidFill>
                <a:latin typeface="Arial"/>
                <a:ea typeface="Arial"/>
                <a:cs typeface="Arial"/>
                <a:sym typeface="Arial"/>
              </a:rPr>
              <a:t>Python</a:t>
            </a:r>
            <a:r>
              <a:rPr lang="es-EC" sz="1395" b="1" i="0" u="none" strike="noStrike">
                <a:solidFill>
                  <a:srgbClr val="24292E"/>
                </a:solidFill>
                <a:latin typeface="Arial"/>
                <a:ea typeface="Arial"/>
                <a:cs typeface="Arial"/>
                <a:sym typeface="Arial"/>
              </a:rPr>
              <a:t>. (n.d.). python.org. Retrieved July 18, 2020, from https://es.wikipedia.org/wiki/Python#:~:text=Python es un lenguaje de,en menor medida%2C programación funcional.</a:t>
            </a:r>
            <a:endParaRPr sz="2170" b="0"/>
          </a:p>
          <a:p>
            <a:pPr marL="304800" lvl="0" indent="-304800" algn="l" rtl="0">
              <a:lnSpc>
                <a:spcPct val="90000"/>
              </a:lnSpc>
              <a:spcBef>
                <a:spcPts val="0"/>
              </a:spcBef>
              <a:spcAft>
                <a:spcPts val="0"/>
              </a:spcAft>
              <a:buClr>
                <a:srgbClr val="24292E"/>
              </a:buClr>
              <a:buSzPts val="1395"/>
              <a:buChar char="•"/>
            </a:pPr>
            <a:r>
              <a:rPr lang="es-EC" sz="1395" b="1" i="1" u="none" strike="noStrike">
                <a:solidFill>
                  <a:srgbClr val="24292E"/>
                </a:solidFill>
                <a:latin typeface="Arial"/>
                <a:ea typeface="Arial"/>
                <a:cs typeface="Arial"/>
                <a:sym typeface="Arial"/>
              </a:rPr>
              <a:t>wxpython - Empezando con wxpython | wxpython Tutorial</a:t>
            </a:r>
            <a:r>
              <a:rPr lang="es-EC" sz="1395" b="1" i="0" u="none" strike="noStrike">
                <a:solidFill>
                  <a:srgbClr val="24292E"/>
                </a:solidFill>
                <a:latin typeface="Arial"/>
                <a:ea typeface="Arial"/>
                <a:cs typeface="Arial"/>
                <a:sym typeface="Arial"/>
              </a:rPr>
              <a:t>. (n.d.). Retrieved July 19, 2020, from https://riptutorial.com/es/wxpython</a:t>
            </a:r>
            <a:endParaRPr sz="2170" b="0"/>
          </a:p>
          <a:p>
            <a:pPr marL="228600" lvl="0" indent="0" algn="l" rtl="0">
              <a:lnSpc>
                <a:spcPct val="90000"/>
              </a:lnSpc>
              <a:spcBef>
                <a:spcPts val="2800"/>
              </a:spcBef>
              <a:spcAft>
                <a:spcPts val="0"/>
              </a:spcAft>
              <a:buNone/>
            </a:pPr>
            <a:br>
              <a:rPr lang="es-EC" sz="2170"/>
            </a:br>
            <a:endParaRPr sz="217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4" descr="Fondo | Vectores, Fotos de Stock y PSD Gratis"/>
          <p:cNvPicPr preferRelativeResize="0"/>
          <p:nvPr/>
        </p:nvPicPr>
        <p:blipFill rotWithShape="1">
          <a:blip r:embed="rId3">
            <a:alphaModFix/>
          </a:blip>
          <a:srcRect/>
          <a:stretch/>
        </p:blipFill>
        <p:spPr>
          <a:xfrm>
            <a:off x="0" y="0"/>
            <a:ext cx="12192000" cy="6846431"/>
          </a:xfrm>
          <a:prstGeom prst="rect">
            <a:avLst/>
          </a:prstGeom>
          <a:noFill/>
          <a:ln>
            <a:noFill/>
          </a:ln>
        </p:spPr>
      </p:pic>
      <p:sp>
        <p:nvSpPr>
          <p:cNvPr id="104" name="Google Shape;104;p14"/>
          <p:cNvSpPr txBox="1">
            <a:spLocks noGrp="1"/>
          </p:cNvSpPr>
          <p:nvPr>
            <p:ph type="title"/>
          </p:nvPr>
        </p:nvSpPr>
        <p:spPr>
          <a:xfrm>
            <a:off x="4056888" y="354539"/>
            <a:ext cx="3678936" cy="132556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4800"/>
              <a:buFont typeface="Arial"/>
              <a:buNone/>
            </a:pPr>
            <a:r>
              <a:rPr lang="es-EC"/>
              <a:t>Objetivos </a:t>
            </a:r>
            <a:endParaRPr/>
          </a:p>
        </p:txBody>
      </p:sp>
      <p:sp>
        <p:nvSpPr>
          <p:cNvPr id="105" name="Google Shape;105;p14"/>
          <p:cNvSpPr txBox="1">
            <a:spLocks noGrp="1"/>
          </p:cNvSpPr>
          <p:nvPr>
            <p:ph type="body" idx="1"/>
          </p:nvPr>
        </p:nvSpPr>
        <p:spPr>
          <a:xfrm>
            <a:off x="161544" y="2034640"/>
            <a:ext cx="5160264" cy="3552344"/>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Clr>
                <a:srgbClr val="24292E"/>
              </a:buClr>
              <a:buSzPts val="2400"/>
              <a:buNone/>
            </a:pPr>
            <a:r>
              <a:rPr lang="es-EC" sz="2400" b="1" i="0" u="none" strike="noStrike">
                <a:solidFill>
                  <a:srgbClr val="24292E"/>
                </a:solidFill>
                <a:latin typeface="Arial"/>
                <a:ea typeface="Arial"/>
                <a:cs typeface="Arial"/>
                <a:sym typeface="Arial"/>
              </a:rPr>
              <a:t>General:</a:t>
            </a:r>
            <a:endParaRPr sz="2400" b="1"/>
          </a:p>
          <a:p>
            <a:pPr marL="457200" lvl="0" indent="-228600" algn="just" rtl="0">
              <a:lnSpc>
                <a:spcPct val="90000"/>
              </a:lnSpc>
              <a:spcBef>
                <a:spcPts val="0"/>
              </a:spcBef>
              <a:spcAft>
                <a:spcPts val="0"/>
              </a:spcAft>
              <a:buClr>
                <a:srgbClr val="24292E"/>
              </a:buClr>
              <a:buSzPts val="2400"/>
              <a:buChar char="•"/>
            </a:pPr>
            <a:r>
              <a:rPr lang="es-EC" sz="2400" b="0" i="0" u="none" strike="noStrike">
                <a:solidFill>
                  <a:srgbClr val="24292E"/>
                </a:solidFill>
                <a:latin typeface="Arial"/>
                <a:ea typeface="Arial"/>
                <a:cs typeface="Arial"/>
                <a:sym typeface="Arial"/>
              </a:rPr>
              <a:t>Investigar las principales y  más utilizadas librerías GUI para Python, por medio de la abstracción de información, para así poder conocer las funcionalidades que estas tienen y posteriormente dar una explicación a la clase</a:t>
            </a:r>
            <a:endParaRPr sz="2400"/>
          </a:p>
        </p:txBody>
      </p:sp>
      <p:sp>
        <p:nvSpPr>
          <p:cNvPr id="106" name="Google Shape;106;p14"/>
          <p:cNvSpPr txBox="1"/>
          <p:nvPr/>
        </p:nvSpPr>
        <p:spPr>
          <a:xfrm>
            <a:off x="5973318" y="2034640"/>
            <a:ext cx="6142482" cy="2985433"/>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Clr>
                <a:srgbClr val="24292E"/>
              </a:buClr>
              <a:buSzPts val="2400"/>
              <a:buFont typeface="Arial"/>
              <a:buNone/>
            </a:pPr>
            <a:r>
              <a:rPr lang="es-EC" sz="2400" b="1" i="0" u="none" strike="noStrike" cap="none">
                <a:solidFill>
                  <a:srgbClr val="24292E"/>
                </a:solidFill>
                <a:latin typeface="Arial"/>
                <a:ea typeface="Arial"/>
                <a:cs typeface="Arial"/>
                <a:sym typeface="Arial"/>
              </a:rPr>
              <a:t>Específicos:</a:t>
            </a:r>
            <a:endParaRPr sz="2400" b="1" i="0" u="none" strike="noStrike" cap="none">
              <a:solidFill>
                <a:schemeClr val="dk1"/>
              </a:solidFill>
              <a:latin typeface="Arial"/>
              <a:ea typeface="Arial"/>
              <a:cs typeface="Arial"/>
              <a:sym typeface="Arial"/>
            </a:endParaRPr>
          </a:p>
          <a:p>
            <a:pPr marL="0" marR="0" lvl="0" indent="-139700" algn="l" rtl="0">
              <a:spcBef>
                <a:spcPts val="1200"/>
              </a:spcBef>
              <a:spcAft>
                <a:spcPts val="0"/>
              </a:spcAft>
              <a:buClr>
                <a:srgbClr val="24292E"/>
              </a:buClr>
              <a:buSzPts val="2200"/>
              <a:buFont typeface="Arial"/>
              <a:buChar char="•"/>
            </a:pPr>
            <a:r>
              <a:rPr lang="es-EC" sz="2200" b="0" i="0" u="none" strike="noStrike" cap="none">
                <a:solidFill>
                  <a:srgbClr val="24292E"/>
                </a:solidFill>
                <a:latin typeface="Arial"/>
                <a:ea typeface="Arial"/>
                <a:cs typeface="Arial"/>
                <a:sym typeface="Arial"/>
              </a:rPr>
              <a:t>Indagar en los buscadores las librerías GUI más utilizadas por los usuarios de internet.</a:t>
            </a:r>
            <a:endParaRPr/>
          </a:p>
          <a:p>
            <a:pPr marL="0" marR="0" lvl="0" indent="-139700" algn="just" rtl="0">
              <a:spcBef>
                <a:spcPts val="0"/>
              </a:spcBef>
              <a:spcAft>
                <a:spcPts val="0"/>
              </a:spcAft>
              <a:buClr>
                <a:srgbClr val="24292E"/>
              </a:buClr>
              <a:buSzPts val="2200"/>
              <a:buFont typeface="Arial"/>
              <a:buChar char="•"/>
            </a:pPr>
            <a:r>
              <a:rPr lang="es-EC" sz="2200" b="0" i="0" u="none" strike="noStrike" cap="none">
                <a:solidFill>
                  <a:srgbClr val="24292E"/>
                </a:solidFill>
                <a:latin typeface="Arial"/>
                <a:ea typeface="Arial"/>
                <a:cs typeface="Arial"/>
                <a:sym typeface="Arial"/>
              </a:rPr>
              <a:t>Diseñar y desarrollar el código, e implementar una calculadora básica.</a:t>
            </a:r>
            <a:endParaRPr/>
          </a:p>
          <a:p>
            <a:pPr marL="0" marR="0" lvl="0" indent="-139700" algn="l" rtl="0">
              <a:spcBef>
                <a:spcPts val="0"/>
              </a:spcBef>
              <a:spcAft>
                <a:spcPts val="0"/>
              </a:spcAft>
              <a:buClr>
                <a:srgbClr val="24292E"/>
              </a:buClr>
              <a:buSzPts val="2200"/>
              <a:buFont typeface="Arial"/>
              <a:buChar char="•"/>
            </a:pPr>
            <a:r>
              <a:rPr lang="es-EC" sz="2200" b="0" i="0" u="none" strike="noStrike" cap="none">
                <a:solidFill>
                  <a:srgbClr val="24292E"/>
                </a:solidFill>
                <a:latin typeface="Arial"/>
                <a:ea typeface="Arial"/>
                <a:cs typeface="Arial"/>
                <a:sym typeface="Arial"/>
              </a:rPr>
              <a:t>Estructurar la información obtenida como insumo para realizar una exposición ante la clase.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4800"/>
              <a:buFont typeface="Arial"/>
              <a:buNone/>
            </a:pPr>
            <a:endParaRPr/>
          </a:p>
        </p:txBody>
      </p:sp>
      <p:pic>
        <p:nvPicPr>
          <p:cNvPr id="250" name="Google Shape;250;p32"/>
          <p:cNvPicPr preferRelativeResize="0">
            <a:picLocks noGrp="1"/>
          </p:cNvPicPr>
          <p:nvPr>
            <p:ph type="body" idx="1"/>
          </p:nvPr>
        </p:nvPicPr>
        <p:blipFill rotWithShape="1">
          <a:blip r:embed="rId3">
            <a:alphaModFix/>
          </a:blip>
          <a:srcRect/>
          <a:stretch/>
        </p:blipFill>
        <p:spPr>
          <a:xfrm>
            <a:off x="0" y="0"/>
            <a:ext cx="12192000" cy="6908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5" descr="Qué es python y para qué sirve ? - YouTube"/>
          <p:cNvPicPr preferRelativeResize="0"/>
          <p:nvPr/>
        </p:nvPicPr>
        <p:blipFill rotWithShape="1">
          <a:blip r:embed="rId3">
            <a:alphaModFix/>
          </a:blip>
          <a:srcRect/>
          <a:stretch/>
        </p:blipFill>
        <p:spPr>
          <a:xfrm>
            <a:off x="115387" y="-1"/>
            <a:ext cx="5738948" cy="2978331"/>
          </a:xfrm>
          <a:prstGeom prst="roundRect">
            <a:avLst>
              <a:gd name="adj" fmla="val 8594"/>
            </a:avLst>
          </a:prstGeom>
          <a:solidFill>
            <a:srgbClr val="ECECEC"/>
          </a:solidFill>
          <a:ln>
            <a:noFill/>
          </a:ln>
          <a:effectLst>
            <a:reflection stA="38000" endPos="28000" dist="5000" dir="5400000" sy="-100000" algn="bl" rotWithShape="0"/>
          </a:effectLst>
        </p:spPr>
      </p:pic>
      <p:sp>
        <p:nvSpPr>
          <p:cNvPr id="112" name="Google Shape;112;p15"/>
          <p:cNvSpPr txBox="1">
            <a:spLocks noGrp="1"/>
          </p:cNvSpPr>
          <p:nvPr>
            <p:ph type="body" idx="1"/>
          </p:nvPr>
        </p:nvSpPr>
        <p:spPr>
          <a:xfrm>
            <a:off x="115387" y="3265713"/>
            <a:ext cx="5044442" cy="4563490"/>
          </a:xfrm>
          <a:prstGeom prst="rect">
            <a:avLst/>
          </a:prstGeom>
          <a:noFill/>
          <a:ln>
            <a:noFill/>
          </a:ln>
        </p:spPr>
        <p:txBody>
          <a:bodyPr spcFirstLastPara="1" wrap="square" lIns="91425" tIns="45700" rIns="91425" bIns="45700" anchor="t" anchorCtr="0">
            <a:noAutofit/>
          </a:bodyPr>
          <a:lstStyle/>
          <a:p>
            <a:pPr marL="228600" lvl="0" indent="-228600" algn="just" rtl="0">
              <a:lnSpc>
                <a:spcPct val="110000"/>
              </a:lnSpc>
              <a:spcBef>
                <a:spcPts val="0"/>
              </a:spcBef>
              <a:spcAft>
                <a:spcPts val="0"/>
              </a:spcAft>
              <a:buClr>
                <a:schemeClr val="dk1"/>
              </a:buClr>
              <a:buSzPts val="2000"/>
              <a:buChar char="•"/>
            </a:pPr>
            <a:r>
              <a:rPr lang="es-EC" sz="2000" b="0" i="0">
                <a:latin typeface="arial"/>
                <a:ea typeface="arial"/>
                <a:cs typeface="arial"/>
                <a:sym typeface="arial"/>
              </a:rPr>
              <a:t>Python es un lenguaje de programación interpretado cuya filosofía hace hincapié en la legibilidad de su código.​ Se trata de un lenguaje de programación multiparadigma, ya que soporta orientación a objetos, programación imperativa y, en menor medida, programación funcional.</a:t>
            </a:r>
            <a:r>
              <a:rPr lang="es-EC" sz="2000" b="0" i="0" u="none" strike="noStrike">
                <a:solidFill>
                  <a:srgbClr val="24292E"/>
                </a:solidFill>
                <a:latin typeface="Arial"/>
                <a:ea typeface="Arial"/>
                <a:cs typeface="Arial"/>
                <a:sym typeface="Arial"/>
              </a:rPr>
              <a:t>  (Python, n.d.)</a:t>
            </a:r>
            <a:endParaRPr sz="2000"/>
          </a:p>
        </p:txBody>
      </p:sp>
      <p:sp>
        <p:nvSpPr>
          <p:cNvPr id="113" name="Google Shape;113;p15"/>
          <p:cNvSpPr txBox="1"/>
          <p:nvPr/>
        </p:nvSpPr>
        <p:spPr>
          <a:xfrm>
            <a:off x="5516879" y="205088"/>
            <a:ext cx="6226630" cy="3504764"/>
          </a:xfrm>
          <a:prstGeom prst="rect">
            <a:avLst/>
          </a:prstGeom>
          <a:solidFill>
            <a:schemeClr val="lt1"/>
          </a:solidFill>
          <a:ln>
            <a:noFill/>
          </a:ln>
        </p:spPr>
        <p:txBody>
          <a:bodyPr spcFirstLastPara="1" wrap="square" lIns="91425" tIns="45700" rIns="91425" bIns="45700" anchor="t" anchorCtr="0">
            <a:noAutofit/>
          </a:bodyPr>
          <a:lstStyle/>
          <a:p>
            <a:pPr marL="228600" marR="0" lvl="0" indent="-228600" algn="just" rtl="0">
              <a:lnSpc>
                <a:spcPct val="110000"/>
              </a:lnSpc>
              <a:spcBef>
                <a:spcPts val="0"/>
              </a:spcBef>
              <a:spcAft>
                <a:spcPts val="0"/>
              </a:spcAft>
              <a:buClr>
                <a:schemeClr val="dk1"/>
              </a:buClr>
              <a:buSzPts val="2000"/>
              <a:buFont typeface="Arial"/>
              <a:buChar char="•"/>
            </a:pPr>
            <a:r>
              <a:rPr lang="es-EC" sz="2000" b="0" i="0" u="none" strike="noStrike" cap="none">
                <a:solidFill>
                  <a:schemeClr val="dk1"/>
                </a:solidFill>
                <a:latin typeface="Arial"/>
                <a:ea typeface="Arial"/>
                <a:cs typeface="Arial"/>
                <a:sym typeface="Arial"/>
              </a:rPr>
              <a:t>Python fue creado a finales de los ochenta por </a:t>
            </a:r>
            <a:r>
              <a:rPr lang="es-EC" sz="2000" b="0" i="0" u="sng" strike="noStrike" cap="none">
                <a:solidFill>
                  <a:schemeClr val="hlink"/>
                </a:solidFill>
                <a:latin typeface="Arial"/>
                <a:ea typeface="Arial"/>
                <a:cs typeface="Arial"/>
                <a:sym typeface="Arial"/>
                <a:hlinkClick r:id="rId4"/>
              </a:rPr>
              <a:t>Guido van Rossum</a:t>
            </a:r>
            <a:r>
              <a:rPr lang="es-EC" sz="2000" b="0" i="0" u="none" strike="noStrike" cap="none">
                <a:solidFill>
                  <a:schemeClr val="dk1"/>
                </a:solidFill>
                <a:latin typeface="Arial"/>
                <a:ea typeface="Arial"/>
                <a:cs typeface="Arial"/>
                <a:sym typeface="Arial"/>
              </a:rPr>
              <a:t> en el Centro para las Matemáticas y la Informática (CWI, </a:t>
            </a:r>
            <a:r>
              <a:rPr lang="es-EC" sz="2000" b="0" i="0" u="sng" strike="noStrike" cap="none">
                <a:solidFill>
                  <a:schemeClr val="hlink"/>
                </a:solidFill>
                <a:latin typeface="Arial"/>
                <a:ea typeface="Arial"/>
                <a:cs typeface="Arial"/>
                <a:sym typeface="Arial"/>
                <a:hlinkClick r:id="rId5"/>
              </a:rPr>
              <a:t>Centrum Wiskunde &amp; Informatica</a:t>
            </a:r>
            <a:r>
              <a:rPr lang="es-EC" sz="2000" b="0" i="0" u="none" strike="noStrike" cap="none">
                <a:solidFill>
                  <a:schemeClr val="dk1"/>
                </a:solidFill>
                <a:latin typeface="Arial"/>
                <a:ea typeface="Arial"/>
                <a:cs typeface="Arial"/>
                <a:sym typeface="Arial"/>
              </a:rPr>
              <a:t>), en los Países Bajos, como un sucesor del lenguaje de programación ABC, capaz de manejar excepciones e interactuar con el </a:t>
            </a:r>
            <a:r>
              <a:rPr lang="es-EC" sz="2000" b="0" i="0" u="sng" strike="noStrike" cap="none">
                <a:solidFill>
                  <a:schemeClr val="hlink"/>
                </a:solidFill>
                <a:latin typeface="Arial"/>
                <a:ea typeface="Arial"/>
                <a:cs typeface="Arial"/>
                <a:sym typeface="Arial"/>
                <a:hlinkClick r:id="rId6"/>
              </a:rPr>
              <a:t>sistema operativo Amoeba</a:t>
            </a:r>
            <a:r>
              <a:rPr lang="es-EC" sz="2000" b="0" i="0" u="none" strike="noStrike" cap="none">
                <a:solidFill>
                  <a:schemeClr val="dk1"/>
                </a:solidFill>
                <a:latin typeface="Arial"/>
                <a:ea typeface="Arial"/>
                <a:cs typeface="Arial"/>
                <a:sym typeface="Arial"/>
              </a:rPr>
              <a:t>. El nombre del lenguaje proviene de la afición de un grupo británico de comediantes conocidos como Monty Python </a:t>
            </a:r>
            <a:r>
              <a:rPr lang="es-EC" sz="2000" b="0" i="0" u="none" strike="noStrike" cap="none">
                <a:solidFill>
                  <a:srgbClr val="24292E"/>
                </a:solidFill>
                <a:latin typeface="Arial"/>
                <a:ea typeface="Arial"/>
                <a:cs typeface="Arial"/>
                <a:sym typeface="Arial"/>
              </a:rPr>
              <a:t>(Python, n.d.)</a:t>
            </a:r>
            <a:endParaRPr sz="2400" b="0" i="0" u="none" strike="noStrike" cap="none">
              <a:solidFill>
                <a:schemeClr val="dk1"/>
              </a:solidFill>
              <a:latin typeface="Arial"/>
              <a:ea typeface="Arial"/>
              <a:cs typeface="Arial"/>
              <a:sym typeface="Arial"/>
            </a:endParaRPr>
          </a:p>
        </p:txBody>
      </p:sp>
      <p:pic>
        <p:nvPicPr>
          <p:cNvPr id="114" name="Google Shape;114;p15" descr="La historia de América Latina para entender el presente histórico ..."/>
          <p:cNvPicPr preferRelativeResize="0"/>
          <p:nvPr/>
        </p:nvPicPr>
        <p:blipFill rotWithShape="1">
          <a:blip r:embed="rId7">
            <a:alphaModFix/>
          </a:blip>
          <a:srcRect/>
          <a:stretch/>
        </p:blipFill>
        <p:spPr>
          <a:xfrm>
            <a:off x="5797729" y="3709852"/>
            <a:ext cx="5772373" cy="2717074"/>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3520440" y="119788"/>
            <a:ext cx="4468368" cy="132556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4800"/>
              <a:buFont typeface="Arial"/>
              <a:buNone/>
            </a:pPr>
            <a:r>
              <a:rPr lang="es-EC"/>
              <a:t>¿Qué e s GUI?</a:t>
            </a:r>
            <a:endParaRPr/>
          </a:p>
        </p:txBody>
      </p:sp>
      <p:sp>
        <p:nvSpPr>
          <p:cNvPr id="120" name="Google Shape;120;p16"/>
          <p:cNvSpPr txBox="1">
            <a:spLocks noGrp="1"/>
          </p:cNvSpPr>
          <p:nvPr>
            <p:ph type="body" idx="1"/>
          </p:nvPr>
        </p:nvSpPr>
        <p:spPr>
          <a:xfrm>
            <a:off x="496824" y="1819656"/>
            <a:ext cx="11170920" cy="2020824"/>
          </a:xfrm>
          <a:prstGeom prst="rect">
            <a:avLst/>
          </a:prstGeom>
          <a:noFill/>
          <a:ln>
            <a:noFill/>
          </a:ln>
        </p:spPr>
        <p:txBody>
          <a:bodyPr spcFirstLastPara="1" wrap="square" lIns="91425" tIns="45700" rIns="91425" bIns="45700" anchor="t" anchorCtr="0">
            <a:noAutofit/>
          </a:bodyPr>
          <a:lstStyle/>
          <a:p>
            <a:pPr marL="228600" lvl="0" indent="-228600" algn="just" rtl="0">
              <a:lnSpc>
                <a:spcPct val="110000"/>
              </a:lnSpc>
              <a:spcBef>
                <a:spcPts val="0"/>
              </a:spcBef>
              <a:spcAft>
                <a:spcPts val="0"/>
              </a:spcAft>
              <a:buClr>
                <a:srgbClr val="24292E"/>
              </a:buClr>
              <a:buSzPts val="1800"/>
              <a:buChar char="•"/>
            </a:pPr>
            <a:r>
              <a:rPr lang="es-EC" sz="1800" b="0" i="0" u="none" strike="noStrike">
                <a:solidFill>
                  <a:srgbClr val="24292E"/>
                </a:solidFill>
                <a:latin typeface="Arial"/>
                <a:ea typeface="Arial"/>
                <a:cs typeface="Arial"/>
                <a:sym typeface="Arial"/>
              </a:rPr>
              <a:t>Una GUI es una interfaz de usuario gráfica (en lugar de puramente textual) para una computadora. Al leer cualquier página web o aplicación estás viendo e interactuando con una GUI o la interfaz gráfica de usuario. El término entró en existencia porque las primeras interfaces de usuario interactivas a las computadoras no eran gráficas; estaban orientadas a texto y teclado, y por lo general consistían en comandos que tenía que recordar y las respuestas de la computadora que eran infamemente breves.</a:t>
            </a:r>
            <a:endParaRPr/>
          </a:p>
        </p:txBody>
      </p:sp>
      <p:pic>
        <p:nvPicPr>
          <p:cNvPr id="121" name="Google Shape;121;p16" descr="Interface GUI"/>
          <p:cNvPicPr preferRelativeResize="0"/>
          <p:nvPr/>
        </p:nvPicPr>
        <p:blipFill rotWithShape="1">
          <a:blip r:embed="rId3">
            <a:alphaModFix/>
          </a:blip>
          <a:srcRect/>
          <a:stretch/>
        </p:blipFill>
        <p:spPr>
          <a:xfrm>
            <a:off x="1383792" y="4388521"/>
            <a:ext cx="1752600" cy="1766013"/>
          </a:xfrm>
          <a:prstGeom prst="roundRect">
            <a:avLst>
              <a:gd name="adj" fmla="val 8594"/>
            </a:avLst>
          </a:prstGeom>
          <a:solidFill>
            <a:srgbClr val="ECECEC"/>
          </a:solidFill>
          <a:ln>
            <a:noFill/>
          </a:ln>
          <a:effectLst>
            <a:reflection stA="38000" endPos="28000" dist="5000" dir="5400000" sy="-100000" algn="bl" rotWithShape="0"/>
          </a:effectLst>
        </p:spPr>
      </p:pic>
      <p:sp>
        <p:nvSpPr>
          <p:cNvPr id="122" name="Google Shape;122;p16"/>
          <p:cNvSpPr txBox="1"/>
          <p:nvPr/>
        </p:nvSpPr>
        <p:spPr>
          <a:xfrm>
            <a:off x="496824" y="3517314"/>
            <a:ext cx="11170920" cy="646331"/>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000000"/>
              </a:buClr>
              <a:buSzPts val="1800"/>
              <a:buFont typeface="Arial"/>
              <a:buChar char="•"/>
            </a:pPr>
            <a:r>
              <a:rPr lang="es-EC" sz="1800" b="0" i="0" u="none" strike="noStrike" cap="none">
                <a:solidFill>
                  <a:srgbClr val="000000"/>
                </a:solidFill>
                <a:latin typeface="Arial"/>
                <a:ea typeface="Arial"/>
                <a:cs typeface="Arial"/>
                <a:sym typeface="Arial"/>
              </a:rPr>
              <a:t>La GUI familiar a la mayoría de nosotros hoy, en cualquiera de los sistemas operativos Mac o Windows y sus aplicaciones, se originó en el Laboratorio de Investigación de Xerox Palo Alto, a finales de 1970. </a:t>
            </a:r>
            <a:endParaRPr sz="1800" b="0" i="0" u="none" strike="noStrike" cap="none">
              <a:solidFill>
                <a:schemeClr val="dk1"/>
              </a:solidFill>
              <a:latin typeface="Arial"/>
              <a:ea typeface="Arial"/>
              <a:cs typeface="Arial"/>
              <a:sym typeface="Arial"/>
            </a:endParaRPr>
          </a:p>
        </p:txBody>
      </p:sp>
      <p:pic>
        <p:nvPicPr>
          <p:cNvPr id="123" name="Google Shape;123;p16" descr="Interfaz gráfica de usuario o GUI: Qué es y Para qué sirve - Glosario"/>
          <p:cNvPicPr preferRelativeResize="0"/>
          <p:nvPr/>
        </p:nvPicPr>
        <p:blipFill rotWithShape="1">
          <a:blip r:embed="rId4">
            <a:alphaModFix/>
          </a:blip>
          <a:srcRect/>
          <a:stretch/>
        </p:blipFill>
        <p:spPr>
          <a:xfrm>
            <a:off x="3572255" y="4388520"/>
            <a:ext cx="3752778" cy="1766013"/>
          </a:xfrm>
          <a:prstGeom prst="roundRect">
            <a:avLst>
              <a:gd name="adj" fmla="val 8594"/>
            </a:avLst>
          </a:prstGeom>
          <a:solidFill>
            <a:srgbClr val="ECECEC"/>
          </a:solidFill>
          <a:ln>
            <a:noFill/>
          </a:ln>
          <a:effectLst>
            <a:reflection stA="38000" endPos="28000" dist="5000" dir="5400000" sy="-100000" algn="bl" rotWithShape="0"/>
          </a:effectLst>
        </p:spPr>
      </p:pic>
      <p:pic>
        <p:nvPicPr>
          <p:cNvPr id="124" name="Google Shape;124;p16" descr="GUI Designer - Software | Extron"/>
          <p:cNvPicPr preferRelativeResize="0"/>
          <p:nvPr/>
        </p:nvPicPr>
        <p:blipFill rotWithShape="1">
          <a:blip r:embed="rId5">
            <a:alphaModFix/>
          </a:blip>
          <a:srcRect/>
          <a:stretch/>
        </p:blipFill>
        <p:spPr>
          <a:xfrm>
            <a:off x="7898892" y="4388520"/>
            <a:ext cx="3258326" cy="1766013"/>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4800"/>
              <a:buFont typeface="Arial"/>
              <a:buNone/>
            </a:pPr>
            <a:r>
              <a:rPr lang="es-EC"/>
              <a:t>Librerías GUI para Python </a:t>
            </a:r>
            <a:endParaRPr/>
          </a:p>
        </p:txBody>
      </p:sp>
      <p:sp>
        <p:nvSpPr>
          <p:cNvPr id="130" name="Google Shape;130;p17"/>
          <p:cNvSpPr txBox="1">
            <a:spLocks noGrp="1"/>
          </p:cNvSpPr>
          <p:nvPr>
            <p:ph type="body" idx="1"/>
          </p:nvPr>
        </p:nvSpPr>
        <p:spPr>
          <a:xfrm>
            <a:off x="629836" y="1773936"/>
            <a:ext cx="11229931" cy="4873752"/>
          </a:xfrm>
          <a:prstGeom prst="rect">
            <a:avLst/>
          </a:prstGeom>
          <a:noFill/>
          <a:ln>
            <a:noFill/>
          </a:ln>
        </p:spPr>
        <p:txBody>
          <a:bodyPr spcFirstLastPara="1" wrap="square" lIns="91425" tIns="45700" rIns="91425" bIns="45700" anchor="t" anchorCtr="0">
            <a:noAutofit/>
          </a:bodyPr>
          <a:lstStyle/>
          <a:p>
            <a:pPr marL="228600" lvl="0" indent="-228600" algn="just" rtl="0">
              <a:lnSpc>
                <a:spcPct val="110000"/>
              </a:lnSpc>
              <a:spcBef>
                <a:spcPts val="0"/>
              </a:spcBef>
              <a:spcAft>
                <a:spcPts val="0"/>
              </a:spcAft>
              <a:buClr>
                <a:srgbClr val="000000"/>
              </a:buClr>
              <a:buSzPts val="1400"/>
              <a:buChar char="•"/>
            </a:pPr>
            <a:r>
              <a:rPr lang="es-EC" sz="1400" b="0" i="0" u="none" strike="noStrike">
                <a:solidFill>
                  <a:srgbClr val="000000"/>
                </a:solidFill>
                <a:latin typeface="Arial"/>
                <a:ea typeface="Arial"/>
                <a:cs typeface="Arial"/>
                <a:sym typeface="Arial"/>
              </a:rPr>
              <a:t>Para un profesional de web, el desarrollo es una parte fundamental y en temas de lenguajes de programación hay varios, pero siendo Python la tendencia. Python es un lenguaje de programación interactivo y comenzar a programar un marco GUI (interfaz gráfica de usuario) no es una tarea difícil. Python tiene una amplia gama de opciones para marcos de GUI. Desde marcos multiplataforma a marcos específicos de plataforma</a:t>
            </a:r>
            <a:r>
              <a:rPr lang="es-EC" sz="1400" b="0" i="0" u="none" strike="noStrike">
                <a:solidFill>
                  <a:srgbClr val="000000"/>
                </a:solidFill>
                <a:latin typeface="Times New Roman"/>
                <a:ea typeface="Times New Roman"/>
                <a:cs typeface="Times New Roman"/>
                <a:sym typeface="Times New Roman"/>
              </a:rPr>
              <a:t> (Fatima, 2017)</a:t>
            </a:r>
            <a:r>
              <a:rPr lang="es-EC" sz="1400" b="0" i="0" u="none" strike="noStrike">
                <a:solidFill>
                  <a:srgbClr val="000000"/>
                </a:solidFill>
                <a:latin typeface="Arial"/>
                <a:ea typeface="Arial"/>
                <a:cs typeface="Arial"/>
                <a:sym typeface="Arial"/>
              </a:rPr>
              <a:t>.</a:t>
            </a:r>
            <a:endParaRPr/>
          </a:p>
          <a:p>
            <a:pPr marL="228600" lvl="0" indent="-228600" algn="just" rtl="0">
              <a:lnSpc>
                <a:spcPct val="110000"/>
              </a:lnSpc>
              <a:spcBef>
                <a:spcPts val="2400"/>
              </a:spcBef>
              <a:spcAft>
                <a:spcPts val="0"/>
              </a:spcAft>
              <a:buClr>
                <a:srgbClr val="000000"/>
              </a:buClr>
              <a:buSzPts val="1400"/>
              <a:buChar char="•"/>
            </a:pPr>
            <a:r>
              <a:rPr lang="es-EC" sz="1400" b="0" i="0" u="none" strike="noStrike">
                <a:solidFill>
                  <a:srgbClr val="000000"/>
                </a:solidFill>
                <a:latin typeface="Arial"/>
                <a:ea typeface="Arial"/>
                <a:cs typeface="Arial"/>
                <a:sym typeface="Arial"/>
              </a:rPr>
              <a:t>Entonces, comencemos con nuestra lista de los 6 mejores marcos de Python GUI:</a:t>
            </a:r>
            <a:endParaRPr/>
          </a:p>
          <a:p>
            <a:pPr marL="514350" lvl="0" indent="-514350" algn="just" rtl="0">
              <a:lnSpc>
                <a:spcPct val="110000"/>
              </a:lnSpc>
              <a:spcBef>
                <a:spcPts val="2400"/>
              </a:spcBef>
              <a:spcAft>
                <a:spcPts val="0"/>
              </a:spcAft>
              <a:buClr>
                <a:srgbClr val="000000"/>
              </a:buClr>
              <a:buSzPts val="1400"/>
              <a:buFont typeface="Arial"/>
              <a:buAutoNum type="arabicPeriod"/>
            </a:pPr>
            <a:r>
              <a:rPr lang="es-EC" sz="1400" b="0" i="0" u="none" strike="noStrike">
                <a:solidFill>
                  <a:srgbClr val="000000"/>
                </a:solidFill>
                <a:latin typeface="Arial"/>
                <a:ea typeface="Arial"/>
                <a:cs typeface="Arial"/>
                <a:sym typeface="Arial"/>
              </a:rPr>
              <a:t>Kivy</a:t>
            </a:r>
            <a:endParaRPr sz="1400" b="0" i="0" u="none" strike="noStrike">
              <a:solidFill>
                <a:srgbClr val="000000"/>
              </a:solidFill>
              <a:latin typeface="Arial"/>
              <a:ea typeface="Arial"/>
              <a:cs typeface="Arial"/>
              <a:sym typeface="Arial"/>
            </a:endParaRPr>
          </a:p>
          <a:p>
            <a:pPr marL="514350" lvl="0" indent="-514350" algn="just" rtl="0">
              <a:lnSpc>
                <a:spcPct val="110000"/>
              </a:lnSpc>
              <a:spcBef>
                <a:spcPts val="2400"/>
              </a:spcBef>
              <a:spcAft>
                <a:spcPts val="0"/>
              </a:spcAft>
              <a:buClr>
                <a:srgbClr val="000000"/>
              </a:buClr>
              <a:buSzPts val="1400"/>
              <a:buFont typeface="Arial"/>
              <a:buAutoNum type="arabicPeriod"/>
            </a:pPr>
            <a:r>
              <a:rPr lang="es-EC" sz="1400" b="0" i="0" u="none" strike="noStrike">
                <a:solidFill>
                  <a:srgbClr val="000000"/>
                </a:solidFill>
                <a:latin typeface="Arial"/>
                <a:ea typeface="Arial"/>
                <a:cs typeface="Arial"/>
                <a:sym typeface="Arial"/>
              </a:rPr>
              <a:t>PyQT</a:t>
            </a:r>
            <a:endParaRPr sz="1400">
              <a:solidFill>
                <a:srgbClr val="000000"/>
              </a:solidFill>
              <a:latin typeface="Arial"/>
              <a:ea typeface="Arial"/>
              <a:cs typeface="Arial"/>
              <a:sym typeface="Arial"/>
            </a:endParaRPr>
          </a:p>
          <a:p>
            <a:pPr marL="514350" lvl="0" indent="-514350" algn="just" rtl="0">
              <a:lnSpc>
                <a:spcPct val="110000"/>
              </a:lnSpc>
              <a:spcBef>
                <a:spcPts val="2400"/>
              </a:spcBef>
              <a:spcAft>
                <a:spcPts val="0"/>
              </a:spcAft>
              <a:buClr>
                <a:srgbClr val="000000"/>
              </a:buClr>
              <a:buSzPts val="1400"/>
              <a:buFont typeface="Arial"/>
              <a:buAutoNum type="arabicPeriod"/>
            </a:pPr>
            <a:r>
              <a:rPr lang="es-EC" sz="1400" b="0" i="0" u="none" strike="noStrike">
                <a:solidFill>
                  <a:srgbClr val="000000"/>
                </a:solidFill>
                <a:latin typeface="Arial"/>
                <a:ea typeface="Arial"/>
                <a:cs typeface="Arial"/>
                <a:sym typeface="Arial"/>
              </a:rPr>
              <a:t>Tkinter</a:t>
            </a:r>
            <a:endParaRPr sz="1400" b="0" i="0" u="none" strike="noStrike">
              <a:solidFill>
                <a:srgbClr val="000000"/>
              </a:solidFill>
              <a:latin typeface="Arial"/>
              <a:ea typeface="Arial"/>
              <a:cs typeface="Arial"/>
              <a:sym typeface="Arial"/>
            </a:endParaRPr>
          </a:p>
          <a:p>
            <a:pPr marL="514350" lvl="0" indent="-514350" algn="just" rtl="0">
              <a:lnSpc>
                <a:spcPct val="110000"/>
              </a:lnSpc>
              <a:spcBef>
                <a:spcPts val="2400"/>
              </a:spcBef>
              <a:spcAft>
                <a:spcPts val="0"/>
              </a:spcAft>
              <a:buClr>
                <a:srgbClr val="000000"/>
              </a:buClr>
              <a:buSzPts val="1400"/>
              <a:buFont typeface="Arial"/>
              <a:buAutoNum type="arabicPeriod"/>
            </a:pPr>
            <a:r>
              <a:rPr lang="es-EC" sz="1400" b="0" i="0" u="none" strike="noStrike">
                <a:solidFill>
                  <a:srgbClr val="000000"/>
                </a:solidFill>
                <a:latin typeface="Arial"/>
                <a:ea typeface="Arial"/>
                <a:cs typeface="Arial"/>
                <a:sym typeface="Arial"/>
              </a:rPr>
              <a:t>WxPython</a:t>
            </a:r>
            <a:endParaRPr sz="1400" b="0" i="0" u="none" strike="noStrike">
              <a:solidFill>
                <a:srgbClr val="000000"/>
              </a:solidFill>
              <a:latin typeface="Arial"/>
              <a:ea typeface="Arial"/>
              <a:cs typeface="Arial"/>
              <a:sym typeface="Arial"/>
            </a:endParaRPr>
          </a:p>
          <a:p>
            <a:pPr marL="514350" lvl="0" indent="-514350" algn="just" rtl="0">
              <a:lnSpc>
                <a:spcPct val="110000"/>
              </a:lnSpc>
              <a:spcBef>
                <a:spcPts val="2400"/>
              </a:spcBef>
              <a:spcAft>
                <a:spcPts val="0"/>
              </a:spcAft>
              <a:buClr>
                <a:srgbClr val="000000"/>
              </a:buClr>
              <a:buSzPts val="1400"/>
              <a:buFont typeface="Arial"/>
              <a:buAutoNum type="arabicPeriod"/>
            </a:pPr>
            <a:r>
              <a:rPr lang="es-EC" sz="1400" b="0" i="0" u="none" strike="noStrike">
                <a:solidFill>
                  <a:srgbClr val="000000"/>
                </a:solidFill>
                <a:latin typeface="Arial"/>
                <a:ea typeface="Arial"/>
                <a:cs typeface="Arial"/>
                <a:sym typeface="Arial"/>
              </a:rPr>
              <a:t>PyGUI</a:t>
            </a:r>
            <a:endParaRPr sz="1400" b="0" i="0" u="none" strike="noStrike">
              <a:solidFill>
                <a:srgbClr val="000000"/>
              </a:solidFill>
              <a:latin typeface="Arial"/>
              <a:ea typeface="Arial"/>
              <a:cs typeface="Arial"/>
              <a:sym typeface="Arial"/>
            </a:endParaRPr>
          </a:p>
          <a:p>
            <a:pPr marL="514350" lvl="0" indent="-514350" algn="just" rtl="0">
              <a:lnSpc>
                <a:spcPct val="110000"/>
              </a:lnSpc>
              <a:spcBef>
                <a:spcPts val="2400"/>
              </a:spcBef>
              <a:spcAft>
                <a:spcPts val="0"/>
              </a:spcAft>
              <a:buClr>
                <a:srgbClr val="000000"/>
              </a:buClr>
              <a:buSzPts val="1400"/>
              <a:buFont typeface="Arial"/>
              <a:buAutoNum type="arabicPeriod"/>
            </a:pPr>
            <a:r>
              <a:rPr lang="es-EC" sz="1400" b="0" i="0" u="none" strike="noStrike">
                <a:solidFill>
                  <a:srgbClr val="000000"/>
                </a:solidFill>
                <a:latin typeface="Arial"/>
                <a:ea typeface="Arial"/>
                <a:cs typeface="Arial"/>
                <a:sym typeface="Arial"/>
              </a:rPr>
              <a:t>PySide</a:t>
            </a:r>
            <a:endParaRPr sz="2400"/>
          </a:p>
        </p:txBody>
      </p:sp>
      <p:pic>
        <p:nvPicPr>
          <p:cNvPr id="131" name="Google Shape;131;p17" descr="Kivy: Cross-platform Python Framework for NUI Development"/>
          <p:cNvPicPr preferRelativeResize="0"/>
          <p:nvPr/>
        </p:nvPicPr>
        <p:blipFill rotWithShape="1">
          <a:blip r:embed="rId3">
            <a:alphaModFix/>
          </a:blip>
          <a:srcRect/>
          <a:stretch/>
        </p:blipFill>
        <p:spPr>
          <a:xfrm>
            <a:off x="6320618" y="3429000"/>
            <a:ext cx="3053981" cy="1299566"/>
          </a:xfrm>
          <a:prstGeom prst="roundRect">
            <a:avLst>
              <a:gd name="adj" fmla="val 8594"/>
            </a:avLst>
          </a:prstGeom>
          <a:solidFill>
            <a:srgbClr val="ECECEC"/>
          </a:solidFill>
          <a:ln>
            <a:noFill/>
          </a:ln>
          <a:effectLst>
            <a:reflection stA="38000" endPos="28000" dist="5000" dir="5400000" sy="-100000" algn="bl" rotWithShape="0"/>
          </a:effectLst>
        </p:spPr>
      </p:pic>
      <p:pic>
        <p:nvPicPr>
          <p:cNvPr id="132" name="Google Shape;132;p17"/>
          <p:cNvPicPr preferRelativeResize="0"/>
          <p:nvPr/>
        </p:nvPicPr>
        <p:blipFill rotWithShape="1">
          <a:blip r:embed="rId4">
            <a:alphaModFix/>
          </a:blip>
          <a:srcRect/>
          <a:stretch/>
        </p:blipFill>
        <p:spPr>
          <a:xfrm>
            <a:off x="3990387" y="3497652"/>
            <a:ext cx="1880997" cy="1301650"/>
          </a:xfrm>
          <a:prstGeom prst="roundRect">
            <a:avLst>
              <a:gd name="adj" fmla="val 8594"/>
            </a:avLst>
          </a:prstGeom>
          <a:solidFill>
            <a:srgbClr val="ECECEC"/>
          </a:solidFill>
          <a:ln>
            <a:noFill/>
          </a:ln>
          <a:effectLst>
            <a:reflection stA="38000" endPos="28000" dist="5000" dir="5400000" sy="-100000" algn="bl" rotWithShape="0"/>
          </a:effectLst>
        </p:spPr>
      </p:pic>
      <p:pic>
        <p:nvPicPr>
          <p:cNvPr id="133" name="Google Shape;133;p17" descr="Tkinter Widgets | Functions of Tkinter Widgets with Different Examples"/>
          <p:cNvPicPr preferRelativeResize="0"/>
          <p:nvPr/>
        </p:nvPicPr>
        <p:blipFill rotWithShape="1">
          <a:blip r:embed="rId5">
            <a:alphaModFix/>
          </a:blip>
          <a:srcRect/>
          <a:stretch/>
        </p:blipFill>
        <p:spPr>
          <a:xfrm>
            <a:off x="9600285" y="3384008"/>
            <a:ext cx="2339220" cy="1299566"/>
          </a:xfrm>
          <a:prstGeom prst="roundRect">
            <a:avLst>
              <a:gd name="adj" fmla="val 8594"/>
            </a:avLst>
          </a:prstGeom>
          <a:solidFill>
            <a:srgbClr val="ECECEC"/>
          </a:solidFill>
          <a:ln>
            <a:noFill/>
          </a:ln>
          <a:effectLst>
            <a:reflection stA="38000" endPos="28000" dist="5000" dir="5400000" sy="-100000" algn="bl" rotWithShape="0"/>
          </a:effectLst>
        </p:spPr>
      </p:pic>
      <p:pic>
        <p:nvPicPr>
          <p:cNvPr id="134" name="Google Shape;134;p17" descr="wxPython - Wikipedia, la enciclopedia libre"/>
          <p:cNvPicPr preferRelativeResize="0"/>
          <p:nvPr/>
        </p:nvPicPr>
        <p:blipFill rotWithShape="1">
          <a:blip r:embed="rId6">
            <a:alphaModFix/>
          </a:blip>
          <a:srcRect/>
          <a:stretch/>
        </p:blipFill>
        <p:spPr>
          <a:xfrm>
            <a:off x="3847581" y="5072670"/>
            <a:ext cx="2081126" cy="1301650"/>
          </a:xfrm>
          <a:prstGeom prst="roundRect">
            <a:avLst>
              <a:gd name="adj" fmla="val 8594"/>
            </a:avLst>
          </a:prstGeom>
          <a:solidFill>
            <a:srgbClr val="ECECEC"/>
          </a:solidFill>
          <a:ln>
            <a:noFill/>
          </a:ln>
          <a:effectLst>
            <a:reflection stA="38000" endPos="28000" dist="5000" dir="5400000" sy="-100000" algn="bl" rotWithShape="0"/>
          </a:effectLst>
        </p:spPr>
      </p:pic>
      <p:pic>
        <p:nvPicPr>
          <p:cNvPr id="135" name="Google Shape;135;p17" descr="How to start GUI development with Python - DEV"/>
          <p:cNvPicPr preferRelativeResize="0"/>
          <p:nvPr/>
        </p:nvPicPr>
        <p:blipFill rotWithShape="1">
          <a:blip r:embed="rId7">
            <a:alphaModFix/>
          </a:blip>
          <a:srcRect/>
          <a:stretch/>
        </p:blipFill>
        <p:spPr>
          <a:xfrm>
            <a:off x="6818888" y="5193309"/>
            <a:ext cx="1408021" cy="1299566"/>
          </a:xfrm>
          <a:prstGeom prst="roundRect">
            <a:avLst>
              <a:gd name="adj" fmla="val 8594"/>
            </a:avLst>
          </a:prstGeom>
          <a:solidFill>
            <a:srgbClr val="ECECEC"/>
          </a:solidFill>
          <a:ln>
            <a:noFill/>
          </a:ln>
          <a:effectLst>
            <a:reflection stA="38000" endPos="28000" dist="5000" dir="5400000" sy="-100000" algn="bl" rotWithShape="0"/>
          </a:effectLst>
        </p:spPr>
      </p:pic>
      <p:pic>
        <p:nvPicPr>
          <p:cNvPr id="136" name="Google Shape;136;p17" descr="PySide Material — PySide Material documentation"/>
          <p:cNvPicPr preferRelativeResize="0"/>
          <p:nvPr/>
        </p:nvPicPr>
        <p:blipFill rotWithShape="1">
          <a:blip r:embed="rId8">
            <a:alphaModFix/>
          </a:blip>
          <a:srcRect/>
          <a:stretch/>
        </p:blipFill>
        <p:spPr>
          <a:xfrm>
            <a:off x="9514802" y="5193309"/>
            <a:ext cx="2047361" cy="1299566"/>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4800"/>
              <a:buFont typeface="Arial"/>
              <a:buNone/>
            </a:pPr>
            <a:r>
              <a:rPr lang="es-EC"/>
              <a:t>PyQt</a:t>
            </a:r>
            <a:endParaRPr/>
          </a:p>
        </p:txBody>
      </p:sp>
      <p:sp>
        <p:nvSpPr>
          <p:cNvPr id="142" name="Google Shape;142;p18"/>
          <p:cNvSpPr txBox="1">
            <a:spLocks noGrp="1"/>
          </p:cNvSpPr>
          <p:nvPr>
            <p:ph type="body" idx="1"/>
          </p:nvPr>
        </p:nvSpPr>
        <p:spPr>
          <a:xfrm>
            <a:off x="838200" y="1929384"/>
            <a:ext cx="6358128" cy="4389120"/>
          </a:xfrm>
          <a:prstGeom prst="rect">
            <a:avLst/>
          </a:prstGeom>
          <a:noFill/>
          <a:ln>
            <a:noFill/>
          </a:ln>
        </p:spPr>
        <p:txBody>
          <a:bodyPr spcFirstLastPara="1" wrap="square" lIns="91425" tIns="45700" rIns="91425" bIns="45700" anchor="t" anchorCtr="0">
            <a:noAutofit/>
          </a:bodyPr>
          <a:lstStyle/>
          <a:p>
            <a:pPr marL="228600" lvl="0" indent="-228600" algn="just" rtl="0">
              <a:lnSpc>
                <a:spcPct val="110000"/>
              </a:lnSpc>
              <a:spcBef>
                <a:spcPts val="0"/>
              </a:spcBef>
              <a:spcAft>
                <a:spcPts val="0"/>
              </a:spcAft>
              <a:buClr>
                <a:schemeClr val="dk1"/>
              </a:buClr>
              <a:buSzPts val="1800"/>
              <a:buChar char="•"/>
            </a:pPr>
            <a:r>
              <a:rPr lang="es-EC" sz="1800" b="0" i="0" u="sng" strike="noStrike">
                <a:solidFill>
                  <a:schemeClr val="hlink"/>
                </a:solidFill>
                <a:latin typeface="Arial"/>
                <a:ea typeface="Arial"/>
                <a:cs typeface="Arial"/>
                <a:sym typeface="Arial"/>
                <a:hlinkClick r:id="rId3"/>
              </a:rPr>
              <a:t>PyQt</a:t>
            </a:r>
            <a:r>
              <a:rPr lang="es-EC" sz="1800" b="0" i="0" strike="noStrike">
                <a:latin typeface="Arial"/>
                <a:ea typeface="Arial"/>
                <a:cs typeface="Arial"/>
                <a:sym typeface="Arial"/>
              </a:rPr>
              <a:t> implementa la popular biblioteca </a:t>
            </a:r>
            <a:r>
              <a:rPr lang="es-EC" sz="1800" b="0" i="0" u="sng" strike="noStrike">
                <a:solidFill>
                  <a:schemeClr val="hlink"/>
                </a:solidFill>
                <a:latin typeface="Arial"/>
                <a:ea typeface="Arial"/>
                <a:cs typeface="Arial"/>
                <a:sym typeface="Arial"/>
                <a:hlinkClick r:id="rId4"/>
              </a:rPr>
              <a:t>Qt</a:t>
            </a:r>
            <a:r>
              <a:rPr lang="es-EC" sz="1800" b="0" i="0" strike="noStrike">
                <a:latin typeface="Arial"/>
                <a:ea typeface="Arial"/>
                <a:cs typeface="Arial"/>
                <a:sym typeface="Arial"/>
              </a:rPr>
              <a:t> (</a:t>
            </a:r>
            <a:r>
              <a:rPr lang="es-EC" sz="1800" b="0" i="0">
                <a:latin typeface="Arial"/>
                <a:ea typeface="Arial"/>
                <a:cs typeface="Arial"/>
                <a:sym typeface="Arial"/>
              </a:rPr>
              <a:t>es un framework multiplataforma orientado a objetos ampliamente usado para desarrollar programas que utilicen interfaz gráfica de usuario que utiliza el lenguaje C++)</a:t>
            </a:r>
            <a:r>
              <a:rPr lang="es-EC" sz="1800" b="0" i="0" strike="noStrike">
                <a:latin typeface="Arial"/>
                <a:ea typeface="Arial"/>
                <a:cs typeface="Arial"/>
                <a:sym typeface="Arial"/>
              </a:rPr>
              <a:t>, por lo que, si está familiarizado con el desarrollo de Qt en otro idioma, quizás desde el desarrollo de aplicaciones nativas para KDE(</a:t>
            </a:r>
            <a:r>
              <a:rPr lang="es-EC" sz="1200" b="0" i="0">
                <a:solidFill>
                  <a:srgbClr val="4D5156"/>
                </a:solidFill>
                <a:latin typeface="arial"/>
                <a:ea typeface="arial"/>
                <a:cs typeface="arial"/>
                <a:sym typeface="arial"/>
              </a:rPr>
              <a:t> </a:t>
            </a:r>
            <a:r>
              <a:rPr lang="es-EC" sz="1800" b="0" i="0">
                <a:latin typeface="Arial"/>
                <a:ea typeface="Arial"/>
                <a:cs typeface="Arial"/>
                <a:sym typeface="Arial"/>
              </a:rPr>
              <a:t>es una comunidad internacional que desarrolla software libre.</a:t>
            </a:r>
            <a:r>
              <a:rPr lang="es-EC" sz="1800" b="0" i="0" strike="noStrike">
                <a:latin typeface="Arial"/>
                <a:ea typeface="Arial"/>
                <a:cs typeface="Arial"/>
                <a:sym typeface="Arial"/>
              </a:rPr>
              <a:t>) u otro entorno de escritorio con Qt, es posibles que ya esté familiarizado con Qt. Esto abre la posibilidad de desarrollar aplicaciones en Python que tengan un aspecto familiar en muchas plataformas, al tiempo que aprovechan las herramientas y el conocimiento de la gran comunidad de Qt. (Chazallet, 2015)</a:t>
            </a:r>
            <a:endParaRPr sz="1800" b="1">
              <a:latin typeface="Arial"/>
              <a:ea typeface="Arial"/>
              <a:cs typeface="Arial"/>
              <a:sym typeface="Arial"/>
            </a:endParaRPr>
          </a:p>
          <a:p>
            <a:pPr marL="228600" lvl="0" indent="-50800" algn="just" rtl="0">
              <a:lnSpc>
                <a:spcPct val="110000"/>
              </a:lnSpc>
              <a:spcBef>
                <a:spcPts val="1000"/>
              </a:spcBef>
              <a:spcAft>
                <a:spcPts val="0"/>
              </a:spcAft>
              <a:buClr>
                <a:schemeClr val="dk1"/>
              </a:buClr>
              <a:buSzPts val="2800"/>
              <a:buNone/>
            </a:pPr>
            <a:endParaRPr/>
          </a:p>
        </p:txBody>
      </p:sp>
      <p:pic>
        <p:nvPicPr>
          <p:cNvPr id="143" name="Google Shape;143;p18" descr="upload.wikimedia.org/wikipedia/commons/thumb/8/..."/>
          <p:cNvPicPr preferRelativeResize="0"/>
          <p:nvPr/>
        </p:nvPicPr>
        <p:blipFill rotWithShape="1">
          <a:blip r:embed="rId5">
            <a:alphaModFix/>
          </a:blip>
          <a:srcRect/>
          <a:stretch/>
        </p:blipFill>
        <p:spPr>
          <a:xfrm>
            <a:off x="7319632" y="1813734"/>
            <a:ext cx="1325563" cy="1325563"/>
          </a:xfrm>
          <a:prstGeom prst="roundRect">
            <a:avLst>
              <a:gd name="adj" fmla="val 8594"/>
            </a:avLst>
          </a:prstGeom>
          <a:solidFill>
            <a:srgbClr val="ECECEC"/>
          </a:solidFill>
          <a:ln>
            <a:noFill/>
          </a:ln>
          <a:effectLst>
            <a:reflection stA="38000" endPos="28000" dist="5000" dir="5400000" sy="-100000" algn="bl" rotWithShape="0"/>
          </a:effectLst>
        </p:spPr>
      </p:pic>
      <p:pic>
        <p:nvPicPr>
          <p:cNvPr id="144" name="Google Shape;144;p18"/>
          <p:cNvPicPr preferRelativeResize="0"/>
          <p:nvPr/>
        </p:nvPicPr>
        <p:blipFill rotWithShape="1">
          <a:blip r:embed="rId6">
            <a:alphaModFix/>
          </a:blip>
          <a:srcRect/>
          <a:stretch/>
        </p:blipFill>
        <p:spPr>
          <a:xfrm>
            <a:off x="8457604" y="2046012"/>
            <a:ext cx="1390484" cy="1672692"/>
          </a:xfrm>
          <a:prstGeom prst="roundRect">
            <a:avLst>
              <a:gd name="adj" fmla="val 8594"/>
            </a:avLst>
          </a:prstGeom>
          <a:solidFill>
            <a:srgbClr val="ECECEC"/>
          </a:solidFill>
          <a:ln>
            <a:noFill/>
          </a:ln>
          <a:effectLst>
            <a:reflection stA="38000" endPos="28000" dist="5000" dir="5400000" sy="-100000" algn="bl" rotWithShape="0"/>
          </a:effectLst>
        </p:spPr>
      </p:pic>
      <p:pic>
        <p:nvPicPr>
          <p:cNvPr id="145" name="Google Shape;145;p18" descr="pyqt - Empezando con pyqt | pyqt Tutorial"/>
          <p:cNvPicPr preferRelativeResize="0"/>
          <p:nvPr/>
        </p:nvPicPr>
        <p:blipFill rotWithShape="1">
          <a:blip r:embed="rId7">
            <a:alphaModFix/>
          </a:blip>
          <a:srcRect/>
          <a:stretch/>
        </p:blipFill>
        <p:spPr>
          <a:xfrm>
            <a:off x="7698948" y="3795919"/>
            <a:ext cx="4068129" cy="2827560"/>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4800"/>
              <a:buFont typeface="Arial"/>
              <a:buNone/>
            </a:pPr>
            <a:r>
              <a:rPr lang="es-EC"/>
              <a:t>Ejemplo Simple</a:t>
            </a:r>
            <a:endParaRPr/>
          </a:p>
        </p:txBody>
      </p:sp>
      <p:sp>
        <p:nvSpPr>
          <p:cNvPr id="151" name="Google Shape;151;p19"/>
          <p:cNvSpPr txBox="1">
            <a:spLocks noGrp="1"/>
          </p:cNvSpPr>
          <p:nvPr>
            <p:ph type="body" idx="1"/>
          </p:nvPr>
        </p:nvSpPr>
        <p:spPr>
          <a:xfrm>
            <a:off x="838200" y="1929384"/>
            <a:ext cx="10515600" cy="4251960"/>
          </a:xfrm>
          <a:prstGeom prst="rect">
            <a:avLst/>
          </a:prstGeom>
          <a:noFill/>
          <a:ln>
            <a:noFill/>
          </a:ln>
        </p:spPr>
        <p:txBody>
          <a:bodyPr spcFirstLastPara="1" wrap="square" lIns="91425" tIns="45700" rIns="91425" bIns="45700" anchor="t" anchorCtr="0">
            <a:noAutofit/>
          </a:bodyPr>
          <a:lstStyle/>
          <a:p>
            <a:pPr marL="228600" lvl="0" indent="-228600" algn="just" rtl="0">
              <a:lnSpc>
                <a:spcPct val="110000"/>
              </a:lnSpc>
              <a:spcBef>
                <a:spcPts val="0"/>
              </a:spcBef>
              <a:spcAft>
                <a:spcPts val="0"/>
              </a:spcAft>
              <a:buClr>
                <a:srgbClr val="008000"/>
              </a:buClr>
              <a:buSzPts val="1800"/>
              <a:buChar char="•"/>
            </a:pPr>
            <a:r>
              <a:rPr lang="es-EC" sz="1800" b="1" i="0" u="none" strike="noStrike">
                <a:solidFill>
                  <a:srgbClr val="008000"/>
                </a:solidFill>
                <a:latin typeface="Arial"/>
                <a:ea typeface="Arial"/>
                <a:cs typeface="Arial"/>
                <a:sym typeface="Arial"/>
              </a:rPr>
              <a:t>import</a:t>
            </a:r>
            <a:r>
              <a:rPr lang="es-EC" sz="1800" b="0" i="0" u="none" strike="noStrike">
                <a:solidFill>
                  <a:srgbClr val="000000"/>
                </a:solidFill>
                <a:latin typeface="Arial"/>
                <a:ea typeface="Arial"/>
                <a:cs typeface="Arial"/>
                <a:sym typeface="Arial"/>
              </a:rPr>
              <a:t> </a:t>
            </a:r>
            <a:r>
              <a:rPr lang="es-EC" sz="1800" b="1" i="0" u="none" strike="noStrike">
                <a:solidFill>
                  <a:srgbClr val="0000FF"/>
                </a:solidFill>
                <a:latin typeface="Arial"/>
                <a:ea typeface="Arial"/>
                <a:cs typeface="Arial"/>
                <a:sym typeface="Arial"/>
              </a:rPr>
              <a:t>sys</a:t>
            </a:r>
            <a:endParaRPr b="0"/>
          </a:p>
          <a:p>
            <a:pPr marL="228600" lvl="0" indent="-228600" algn="just" rtl="0">
              <a:lnSpc>
                <a:spcPct val="110000"/>
              </a:lnSpc>
              <a:spcBef>
                <a:spcPts val="0"/>
              </a:spcBef>
              <a:spcAft>
                <a:spcPts val="0"/>
              </a:spcAft>
              <a:buClr>
                <a:srgbClr val="000000"/>
              </a:buClr>
              <a:buSzPts val="1800"/>
              <a:buChar char="•"/>
            </a:pPr>
            <a:r>
              <a:rPr lang="es-EC" sz="1800" b="0" i="0" u="none" strike="noStrike">
                <a:solidFill>
                  <a:srgbClr val="000000"/>
                </a:solidFill>
                <a:latin typeface="Arial"/>
                <a:ea typeface="Arial"/>
                <a:cs typeface="Arial"/>
                <a:sym typeface="Arial"/>
              </a:rPr>
              <a:t> </a:t>
            </a:r>
            <a:r>
              <a:rPr lang="es-EC" sz="1800" b="1" i="0" u="none" strike="noStrike">
                <a:solidFill>
                  <a:srgbClr val="008000"/>
                </a:solidFill>
                <a:latin typeface="Arial"/>
                <a:ea typeface="Arial"/>
                <a:cs typeface="Arial"/>
                <a:sym typeface="Arial"/>
              </a:rPr>
              <a:t>from</a:t>
            </a:r>
            <a:r>
              <a:rPr lang="es-EC" sz="1800" b="0" i="0" u="none" strike="noStrike">
                <a:solidFill>
                  <a:srgbClr val="000000"/>
                </a:solidFill>
                <a:latin typeface="Arial"/>
                <a:ea typeface="Arial"/>
                <a:cs typeface="Arial"/>
                <a:sym typeface="Arial"/>
              </a:rPr>
              <a:t> </a:t>
            </a:r>
            <a:r>
              <a:rPr lang="es-EC" sz="1800" b="1" i="0" u="none" strike="noStrike">
                <a:solidFill>
                  <a:srgbClr val="0000FF"/>
                </a:solidFill>
                <a:latin typeface="Arial"/>
                <a:ea typeface="Arial"/>
                <a:cs typeface="Arial"/>
                <a:sym typeface="Arial"/>
              </a:rPr>
              <a:t>PyQt5.QtWidgets</a:t>
            </a:r>
            <a:r>
              <a:rPr lang="es-EC" sz="1800" b="0" i="0" u="none" strike="noStrike">
                <a:solidFill>
                  <a:srgbClr val="000000"/>
                </a:solidFill>
                <a:latin typeface="Arial"/>
                <a:ea typeface="Arial"/>
                <a:cs typeface="Arial"/>
                <a:sym typeface="Arial"/>
              </a:rPr>
              <a:t> </a:t>
            </a:r>
            <a:r>
              <a:rPr lang="es-EC" sz="1800" b="1" i="0" u="none" strike="noStrike">
                <a:solidFill>
                  <a:srgbClr val="008000"/>
                </a:solidFill>
                <a:latin typeface="Arial"/>
                <a:ea typeface="Arial"/>
                <a:cs typeface="Arial"/>
                <a:sym typeface="Arial"/>
              </a:rPr>
              <a:t>import</a:t>
            </a:r>
            <a:r>
              <a:rPr lang="es-EC" sz="1800" b="0" i="0" u="none" strike="noStrike">
                <a:solidFill>
                  <a:srgbClr val="000000"/>
                </a:solidFill>
                <a:latin typeface="Arial"/>
                <a:ea typeface="Arial"/>
                <a:cs typeface="Arial"/>
                <a:sym typeface="Arial"/>
              </a:rPr>
              <a:t> QMainWindow, QApplication, QLabel </a:t>
            </a:r>
            <a:endParaRPr b="0"/>
          </a:p>
          <a:p>
            <a:pPr marL="228600" lvl="0" indent="-228600" algn="just" rtl="0">
              <a:lnSpc>
                <a:spcPct val="110000"/>
              </a:lnSpc>
              <a:spcBef>
                <a:spcPts val="0"/>
              </a:spcBef>
              <a:spcAft>
                <a:spcPts val="0"/>
              </a:spcAft>
              <a:buClr>
                <a:srgbClr val="008000"/>
              </a:buClr>
              <a:buSzPts val="1800"/>
              <a:buChar char="•"/>
            </a:pPr>
            <a:r>
              <a:rPr lang="es-EC" sz="1800" b="1" i="0" u="none" strike="noStrike">
                <a:solidFill>
                  <a:srgbClr val="008000"/>
                </a:solidFill>
                <a:latin typeface="Arial"/>
                <a:ea typeface="Arial"/>
                <a:cs typeface="Arial"/>
                <a:sym typeface="Arial"/>
              </a:rPr>
              <a:t>class</a:t>
            </a:r>
            <a:r>
              <a:rPr lang="es-EC" sz="1800" b="0" i="0" u="none" strike="noStrike">
                <a:solidFill>
                  <a:srgbClr val="000000"/>
                </a:solidFill>
                <a:latin typeface="Arial"/>
                <a:ea typeface="Arial"/>
                <a:cs typeface="Arial"/>
                <a:sym typeface="Arial"/>
              </a:rPr>
              <a:t> </a:t>
            </a:r>
            <a:r>
              <a:rPr lang="es-EC" sz="1800" b="1" i="0" u="none" strike="noStrike">
                <a:solidFill>
                  <a:srgbClr val="0000FF"/>
                </a:solidFill>
                <a:latin typeface="Arial"/>
                <a:ea typeface="Arial"/>
                <a:cs typeface="Arial"/>
                <a:sym typeface="Arial"/>
              </a:rPr>
              <a:t>VentanaPrincipal</a:t>
            </a:r>
            <a:r>
              <a:rPr lang="es-EC" sz="1800" b="0" i="0" u="none" strike="noStrike">
                <a:solidFill>
                  <a:srgbClr val="000000"/>
                </a:solidFill>
                <a:latin typeface="Arial"/>
                <a:ea typeface="Arial"/>
                <a:cs typeface="Arial"/>
                <a:sym typeface="Arial"/>
              </a:rPr>
              <a:t>(QMainWindow):</a:t>
            </a:r>
            <a:endParaRPr b="0"/>
          </a:p>
          <a:p>
            <a:pPr marL="228600" lvl="0" indent="-228600" algn="just" rtl="0">
              <a:lnSpc>
                <a:spcPct val="110000"/>
              </a:lnSpc>
              <a:spcBef>
                <a:spcPts val="0"/>
              </a:spcBef>
              <a:spcAft>
                <a:spcPts val="0"/>
              </a:spcAft>
              <a:buClr>
                <a:srgbClr val="000000"/>
              </a:buClr>
              <a:buSzPts val="1800"/>
              <a:buChar char="•"/>
            </a:pPr>
            <a:r>
              <a:rPr lang="es-EC" sz="1800" b="0" i="0" u="none" strike="noStrike">
                <a:solidFill>
                  <a:srgbClr val="000000"/>
                </a:solidFill>
                <a:latin typeface="Arial"/>
                <a:ea typeface="Arial"/>
                <a:cs typeface="Arial"/>
                <a:sym typeface="Arial"/>
              </a:rPr>
              <a:t>    </a:t>
            </a:r>
            <a:r>
              <a:rPr lang="es-EC" sz="1800" b="1" i="0" u="none" strike="noStrike">
                <a:solidFill>
                  <a:srgbClr val="008000"/>
                </a:solidFill>
                <a:latin typeface="Arial"/>
                <a:ea typeface="Arial"/>
                <a:cs typeface="Arial"/>
                <a:sym typeface="Arial"/>
              </a:rPr>
              <a:t>def</a:t>
            </a:r>
            <a:r>
              <a:rPr lang="es-EC" sz="1800" b="0" i="0" u="none" strike="noStrike">
                <a:solidFill>
                  <a:srgbClr val="000000"/>
                </a:solidFill>
                <a:latin typeface="Arial"/>
                <a:ea typeface="Arial"/>
                <a:cs typeface="Arial"/>
                <a:sym typeface="Arial"/>
              </a:rPr>
              <a:t> </a:t>
            </a:r>
            <a:r>
              <a:rPr lang="es-EC" sz="1800" b="0" i="0" u="none" strike="noStrike">
                <a:solidFill>
                  <a:srgbClr val="0000FF"/>
                </a:solidFill>
                <a:latin typeface="Arial"/>
                <a:ea typeface="Arial"/>
                <a:cs typeface="Arial"/>
                <a:sym typeface="Arial"/>
              </a:rPr>
              <a:t>__init__</a:t>
            </a:r>
            <a:r>
              <a:rPr lang="es-EC" sz="1800" b="0" i="0" u="none" strike="noStrike">
                <a:solidFill>
                  <a:srgbClr val="000000"/>
                </a:solidFill>
                <a:latin typeface="Arial"/>
                <a:ea typeface="Arial"/>
                <a:cs typeface="Arial"/>
                <a:sym typeface="Arial"/>
              </a:rPr>
              <a:t>(</a:t>
            </a:r>
            <a:r>
              <a:rPr lang="es-EC" sz="1800" b="0" i="0" u="none" strike="noStrike">
                <a:solidFill>
                  <a:srgbClr val="008000"/>
                </a:solidFill>
                <a:latin typeface="Arial"/>
                <a:ea typeface="Arial"/>
                <a:cs typeface="Arial"/>
                <a:sym typeface="Arial"/>
              </a:rPr>
              <a:t>self</a:t>
            </a:r>
            <a:r>
              <a:rPr lang="es-EC" sz="1800" b="0" i="0" u="none" strike="noStrike">
                <a:solidFill>
                  <a:srgbClr val="000000"/>
                </a:solidFill>
                <a:latin typeface="Arial"/>
                <a:ea typeface="Arial"/>
                <a:cs typeface="Arial"/>
                <a:sym typeface="Arial"/>
              </a:rPr>
              <a:t>):</a:t>
            </a:r>
            <a:endParaRPr b="0"/>
          </a:p>
          <a:p>
            <a:pPr marL="228600" lvl="0" indent="-228600" algn="just" rtl="0">
              <a:lnSpc>
                <a:spcPct val="110000"/>
              </a:lnSpc>
              <a:spcBef>
                <a:spcPts val="0"/>
              </a:spcBef>
              <a:spcAft>
                <a:spcPts val="0"/>
              </a:spcAft>
              <a:buClr>
                <a:srgbClr val="000000"/>
              </a:buClr>
              <a:buSzPts val="1800"/>
              <a:buChar char="•"/>
            </a:pPr>
            <a:r>
              <a:rPr lang="es-EC" sz="1800" b="0" i="0" u="none" strike="noStrike">
                <a:solidFill>
                  <a:srgbClr val="000000"/>
                </a:solidFill>
                <a:latin typeface="Arial"/>
                <a:ea typeface="Arial"/>
                <a:cs typeface="Arial"/>
                <a:sym typeface="Arial"/>
              </a:rPr>
              <a:t>        QMainWindow</a:t>
            </a:r>
            <a:r>
              <a:rPr lang="es-EC" sz="1800" b="0" i="0" u="none" strike="noStrike">
                <a:solidFill>
                  <a:srgbClr val="666666"/>
                </a:solidFill>
                <a:latin typeface="Arial"/>
                <a:ea typeface="Arial"/>
                <a:cs typeface="Arial"/>
                <a:sym typeface="Arial"/>
              </a:rPr>
              <a:t>.</a:t>
            </a:r>
            <a:r>
              <a:rPr lang="es-EC" sz="1800" b="0" i="0" u="none" strike="noStrike">
                <a:solidFill>
                  <a:srgbClr val="0000FF"/>
                </a:solidFill>
                <a:latin typeface="Arial"/>
                <a:ea typeface="Arial"/>
                <a:cs typeface="Arial"/>
                <a:sym typeface="Arial"/>
              </a:rPr>
              <a:t>__init__</a:t>
            </a:r>
            <a:r>
              <a:rPr lang="es-EC" sz="1800" b="0" i="0" u="none" strike="noStrike">
                <a:solidFill>
                  <a:srgbClr val="000000"/>
                </a:solidFill>
                <a:latin typeface="Arial"/>
                <a:ea typeface="Arial"/>
                <a:cs typeface="Arial"/>
                <a:sym typeface="Arial"/>
              </a:rPr>
              <a:t>(</a:t>
            </a:r>
            <a:r>
              <a:rPr lang="es-EC" sz="1800" b="0" i="0" u="none" strike="noStrike">
                <a:solidFill>
                  <a:srgbClr val="008000"/>
                </a:solidFill>
                <a:latin typeface="Arial"/>
                <a:ea typeface="Arial"/>
                <a:cs typeface="Arial"/>
                <a:sym typeface="Arial"/>
              </a:rPr>
              <a:t>self</a:t>
            </a:r>
            <a:r>
              <a:rPr lang="es-EC" sz="1800" b="0" i="0" u="none" strike="noStrike">
                <a:solidFill>
                  <a:srgbClr val="000000"/>
                </a:solidFill>
                <a:latin typeface="Arial"/>
                <a:ea typeface="Arial"/>
                <a:cs typeface="Arial"/>
                <a:sym typeface="Arial"/>
              </a:rPr>
              <a:t>)</a:t>
            </a:r>
            <a:endParaRPr b="0"/>
          </a:p>
          <a:p>
            <a:pPr marL="228600" lvl="0" indent="-228600" algn="just" rtl="0">
              <a:lnSpc>
                <a:spcPct val="110000"/>
              </a:lnSpc>
              <a:spcBef>
                <a:spcPts val="0"/>
              </a:spcBef>
              <a:spcAft>
                <a:spcPts val="0"/>
              </a:spcAft>
              <a:buClr>
                <a:srgbClr val="000000"/>
              </a:buClr>
              <a:buSzPts val="1800"/>
              <a:buChar char="•"/>
            </a:pPr>
            <a:r>
              <a:rPr lang="es-EC" sz="1800" b="0" i="0" u="none" strike="noStrike">
                <a:solidFill>
                  <a:srgbClr val="000000"/>
                </a:solidFill>
                <a:latin typeface="Arial"/>
                <a:ea typeface="Arial"/>
                <a:cs typeface="Arial"/>
                <a:sym typeface="Arial"/>
              </a:rPr>
              <a:t>        </a:t>
            </a:r>
            <a:r>
              <a:rPr lang="es-EC" sz="1800" b="0" i="0" u="none" strike="noStrike">
                <a:solidFill>
                  <a:srgbClr val="008000"/>
                </a:solidFill>
                <a:latin typeface="Arial"/>
                <a:ea typeface="Arial"/>
                <a:cs typeface="Arial"/>
                <a:sym typeface="Arial"/>
              </a:rPr>
              <a:t>self</a:t>
            </a:r>
            <a:r>
              <a:rPr lang="es-EC" sz="1800" b="0" i="0" u="none" strike="noStrike">
                <a:solidFill>
                  <a:srgbClr val="666666"/>
                </a:solidFill>
                <a:latin typeface="Arial"/>
                <a:ea typeface="Arial"/>
                <a:cs typeface="Arial"/>
                <a:sym typeface="Arial"/>
              </a:rPr>
              <a:t>.</a:t>
            </a:r>
            <a:r>
              <a:rPr lang="es-EC" sz="1800" b="0" i="0" u="none" strike="noStrike">
                <a:solidFill>
                  <a:srgbClr val="000000"/>
                </a:solidFill>
                <a:latin typeface="Arial"/>
                <a:ea typeface="Arial"/>
                <a:cs typeface="Arial"/>
                <a:sym typeface="Arial"/>
              </a:rPr>
              <a:t>setFixedSize(</a:t>
            </a:r>
            <a:r>
              <a:rPr lang="es-EC" sz="1800" b="0" i="0" u="none" strike="noStrike">
                <a:solidFill>
                  <a:srgbClr val="666666"/>
                </a:solidFill>
                <a:latin typeface="Arial"/>
                <a:ea typeface="Arial"/>
                <a:cs typeface="Arial"/>
                <a:sym typeface="Arial"/>
              </a:rPr>
              <a:t>500</a:t>
            </a:r>
            <a:r>
              <a:rPr lang="es-EC" sz="1800" b="0" i="0" u="none" strike="noStrike">
                <a:solidFill>
                  <a:srgbClr val="000000"/>
                </a:solidFill>
                <a:latin typeface="Arial"/>
                <a:ea typeface="Arial"/>
                <a:cs typeface="Arial"/>
                <a:sym typeface="Arial"/>
              </a:rPr>
              <a:t>, </a:t>
            </a:r>
            <a:r>
              <a:rPr lang="es-EC" sz="1800" b="0" i="0" u="none" strike="noStrike">
                <a:solidFill>
                  <a:srgbClr val="666666"/>
                </a:solidFill>
                <a:latin typeface="Arial"/>
                <a:ea typeface="Arial"/>
                <a:cs typeface="Arial"/>
                <a:sym typeface="Arial"/>
              </a:rPr>
              <a:t>500</a:t>
            </a:r>
            <a:r>
              <a:rPr lang="es-EC" sz="1800" b="0" i="0" u="none" strike="noStrike">
                <a:solidFill>
                  <a:srgbClr val="000000"/>
                </a:solidFill>
                <a:latin typeface="Arial"/>
                <a:ea typeface="Arial"/>
                <a:cs typeface="Arial"/>
                <a:sym typeface="Arial"/>
              </a:rPr>
              <a:t>)</a:t>
            </a:r>
            <a:endParaRPr b="0"/>
          </a:p>
          <a:p>
            <a:pPr marL="228600" lvl="0" indent="-228600" algn="just" rtl="0">
              <a:lnSpc>
                <a:spcPct val="110000"/>
              </a:lnSpc>
              <a:spcBef>
                <a:spcPts val="0"/>
              </a:spcBef>
              <a:spcAft>
                <a:spcPts val="0"/>
              </a:spcAft>
              <a:buClr>
                <a:srgbClr val="000000"/>
              </a:buClr>
              <a:buSzPts val="1800"/>
              <a:buChar char="•"/>
            </a:pPr>
            <a:r>
              <a:rPr lang="es-EC" sz="1800" b="0" i="0" u="none" strike="noStrike">
                <a:solidFill>
                  <a:srgbClr val="000000"/>
                </a:solidFill>
                <a:latin typeface="Arial"/>
                <a:ea typeface="Arial"/>
                <a:cs typeface="Arial"/>
                <a:sym typeface="Arial"/>
              </a:rPr>
              <a:t>        </a:t>
            </a:r>
            <a:r>
              <a:rPr lang="es-EC" sz="1800" b="0" i="0" u="none" strike="noStrike">
                <a:solidFill>
                  <a:srgbClr val="008000"/>
                </a:solidFill>
                <a:latin typeface="Arial"/>
                <a:ea typeface="Arial"/>
                <a:cs typeface="Arial"/>
                <a:sym typeface="Arial"/>
              </a:rPr>
              <a:t>self</a:t>
            </a:r>
            <a:r>
              <a:rPr lang="es-EC" sz="1800" b="0" i="0" u="none" strike="noStrike">
                <a:solidFill>
                  <a:srgbClr val="666666"/>
                </a:solidFill>
                <a:latin typeface="Arial"/>
                <a:ea typeface="Arial"/>
                <a:cs typeface="Arial"/>
                <a:sym typeface="Arial"/>
              </a:rPr>
              <a:t>.</a:t>
            </a:r>
            <a:r>
              <a:rPr lang="es-EC" sz="1800" b="0" i="0" u="none" strike="noStrike">
                <a:solidFill>
                  <a:srgbClr val="000000"/>
                </a:solidFill>
                <a:latin typeface="Arial"/>
                <a:ea typeface="Arial"/>
                <a:cs typeface="Arial"/>
                <a:sym typeface="Arial"/>
              </a:rPr>
              <a:t>setWindowTitle(</a:t>
            </a:r>
            <a:r>
              <a:rPr lang="es-EC" sz="1800" b="0" i="0" u="none" strike="noStrike">
                <a:solidFill>
                  <a:srgbClr val="BA2121"/>
                </a:solidFill>
                <a:latin typeface="Arial"/>
                <a:ea typeface="Arial"/>
                <a:cs typeface="Arial"/>
                <a:sym typeface="Arial"/>
              </a:rPr>
              <a:t>"Hola mundo"</a:t>
            </a:r>
            <a:r>
              <a:rPr lang="es-EC" sz="1800" b="0" i="0" u="none" strike="noStrike">
                <a:solidFill>
                  <a:srgbClr val="000000"/>
                </a:solidFill>
                <a:latin typeface="Arial"/>
                <a:ea typeface="Arial"/>
                <a:cs typeface="Arial"/>
                <a:sym typeface="Arial"/>
              </a:rPr>
              <a:t>)</a:t>
            </a:r>
            <a:endParaRPr b="0"/>
          </a:p>
          <a:p>
            <a:pPr marL="228600" lvl="0" indent="-228600" algn="just" rtl="0">
              <a:lnSpc>
                <a:spcPct val="110000"/>
              </a:lnSpc>
              <a:spcBef>
                <a:spcPts val="0"/>
              </a:spcBef>
              <a:spcAft>
                <a:spcPts val="0"/>
              </a:spcAft>
              <a:buClr>
                <a:srgbClr val="000000"/>
              </a:buClr>
              <a:buSzPts val="1800"/>
              <a:buChar char="•"/>
            </a:pPr>
            <a:r>
              <a:rPr lang="es-EC" sz="1800" b="0" i="0" u="none" strike="noStrike">
                <a:solidFill>
                  <a:srgbClr val="000000"/>
                </a:solidFill>
                <a:latin typeface="Arial"/>
                <a:ea typeface="Arial"/>
                <a:cs typeface="Arial"/>
                <a:sym typeface="Arial"/>
              </a:rPr>
              <a:t> app </a:t>
            </a:r>
            <a:r>
              <a:rPr lang="es-EC" sz="1800" b="0" i="0" u="none" strike="noStrike">
                <a:solidFill>
                  <a:srgbClr val="666666"/>
                </a:solidFill>
                <a:latin typeface="Arial"/>
                <a:ea typeface="Arial"/>
                <a:cs typeface="Arial"/>
                <a:sym typeface="Arial"/>
              </a:rPr>
              <a:t>=</a:t>
            </a:r>
            <a:r>
              <a:rPr lang="es-EC" sz="1800" b="0" i="0" u="none" strike="noStrike">
                <a:solidFill>
                  <a:srgbClr val="000000"/>
                </a:solidFill>
                <a:latin typeface="Arial"/>
                <a:ea typeface="Arial"/>
                <a:cs typeface="Arial"/>
                <a:sym typeface="Arial"/>
              </a:rPr>
              <a:t> QApplication(sys</a:t>
            </a:r>
            <a:r>
              <a:rPr lang="es-EC" sz="1800" b="0" i="0" u="none" strike="noStrike">
                <a:solidFill>
                  <a:srgbClr val="666666"/>
                </a:solidFill>
                <a:latin typeface="Arial"/>
                <a:ea typeface="Arial"/>
                <a:cs typeface="Arial"/>
                <a:sym typeface="Arial"/>
              </a:rPr>
              <a:t>.</a:t>
            </a:r>
            <a:r>
              <a:rPr lang="es-EC" sz="1800" b="0" i="0" u="none" strike="noStrike">
                <a:solidFill>
                  <a:srgbClr val="000000"/>
                </a:solidFill>
                <a:latin typeface="Arial"/>
                <a:ea typeface="Arial"/>
                <a:cs typeface="Arial"/>
                <a:sym typeface="Arial"/>
              </a:rPr>
              <a:t>argv)</a:t>
            </a:r>
            <a:endParaRPr b="0"/>
          </a:p>
          <a:p>
            <a:pPr marL="228600" lvl="0" indent="-228600" algn="just" rtl="0">
              <a:lnSpc>
                <a:spcPct val="110000"/>
              </a:lnSpc>
              <a:spcBef>
                <a:spcPts val="0"/>
              </a:spcBef>
              <a:spcAft>
                <a:spcPts val="0"/>
              </a:spcAft>
              <a:buClr>
                <a:srgbClr val="000000"/>
              </a:buClr>
              <a:buSzPts val="1800"/>
              <a:buChar char="•"/>
            </a:pPr>
            <a:r>
              <a:rPr lang="es-EC" sz="1800" b="0" i="0" u="none" strike="noStrike">
                <a:solidFill>
                  <a:srgbClr val="000000"/>
                </a:solidFill>
                <a:latin typeface="Arial"/>
                <a:ea typeface="Arial"/>
                <a:cs typeface="Arial"/>
                <a:sym typeface="Arial"/>
              </a:rPr>
              <a:t>ventanita </a:t>
            </a:r>
            <a:r>
              <a:rPr lang="es-EC" sz="1800" b="0" i="0" u="none" strike="noStrike">
                <a:solidFill>
                  <a:srgbClr val="666666"/>
                </a:solidFill>
                <a:latin typeface="Arial"/>
                <a:ea typeface="Arial"/>
                <a:cs typeface="Arial"/>
                <a:sym typeface="Arial"/>
              </a:rPr>
              <a:t>=</a:t>
            </a:r>
            <a:r>
              <a:rPr lang="es-EC" sz="1800" b="0" i="0" u="none" strike="noStrike">
                <a:solidFill>
                  <a:srgbClr val="000000"/>
                </a:solidFill>
                <a:latin typeface="Arial"/>
                <a:ea typeface="Arial"/>
                <a:cs typeface="Arial"/>
                <a:sym typeface="Arial"/>
              </a:rPr>
              <a:t> VentanaPrincipal()</a:t>
            </a:r>
            <a:endParaRPr b="0"/>
          </a:p>
          <a:p>
            <a:pPr marL="228600" lvl="0" indent="-228600" algn="just" rtl="0">
              <a:lnSpc>
                <a:spcPct val="110000"/>
              </a:lnSpc>
              <a:spcBef>
                <a:spcPts val="0"/>
              </a:spcBef>
              <a:spcAft>
                <a:spcPts val="0"/>
              </a:spcAft>
              <a:buClr>
                <a:srgbClr val="000000"/>
              </a:buClr>
              <a:buSzPts val="1800"/>
              <a:buChar char="•"/>
            </a:pPr>
            <a:r>
              <a:rPr lang="es-EC" sz="1800" b="0" i="0" u="none" strike="noStrike">
                <a:solidFill>
                  <a:srgbClr val="000000"/>
                </a:solidFill>
                <a:latin typeface="Arial"/>
                <a:ea typeface="Arial"/>
                <a:cs typeface="Arial"/>
                <a:sym typeface="Arial"/>
              </a:rPr>
              <a:t>ventanita</a:t>
            </a:r>
            <a:r>
              <a:rPr lang="es-EC" sz="1800" b="0" i="0" u="none" strike="noStrike">
                <a:solidFill>
                  <a:srgbClr val="666666"/>
                </a:solidFill>
                <a:latin typeface="Arial"/>
                <a:ea typeface="Arial"/>
                <a:cs typeface="Arial"/>
                <a:sym typeface="Arial"/>
              </a:rPr>
              <a:t>.</a:t>
            </a:r>
            <a:r>
              <a:rPr lang="es-EC" sz="1800" b="0" i="0" u="none" strike="noStrike">
                <a:solidFill>
                  <a:srgbClr val="000000"/>
                </a:solidFill>
                <a:latin typeface="Arial"/>
                <a:ea typeface="Arial"/>
                <a:cs typeface="Arial"/>
                <a:sym typeface="Arial"/>
              </a:rPr>
              <a:t>show()</a:t>
            </a:r>
            <a:endParaRPr b="0"/>
          </a:p>
          <a:p>
            <a:pPr marL="228600" lvl="0" indent="-228600" algn="l" rtl="0">
              <a:lnSpc>
                <a:spcPct val="110000"/>
              </a:lnSpc>
              <a:spcBef>
                <a:spcPts val="1000"/>
              </a:spcBef>
              <a:spcAft>
                <a:spcPts val="0"/>
              </a:spcAft>
              <a:buClr>
                <a:srgbClr val="000000"/>
              </a:buClr>
              <a:buSzPts val="1800"/>
              <a:buChar char="•"/>
            </a:pPr>
            <a:r>
              <a:rPr lang="es-EC" sz="1800" b="0" i="0" u="none" strike="noStrike">
                <a:solidFill>
                  <a:srgbClr val="000000"/>
                </a:solidFill>
                <a:latin typeface="Arial"/>
                <a:ea typeface="Arial"/>
                <a:cs typeface="Arial"/>
                <a:sym typeface="Arial"/>
              </a:rPr>
              <a:t>sys</a:t>
            </a:r>
            <a:r>
              <a:rPr lang="es-EC" sz="1800" b="0" i="0" u="none" strike="noStrike">
                <a:solidFill>
                  <a:srgbClr val="666666"/>
                </a:solidFill>
                <a:latin typeface="Arial"/>
                <a:ea typeface="Arial"/>
                <a:cs typeface="Arial"/>
                <a:sym typeface="Arial"/>
              </a:rPr>
              <a:t>.</a:t>
            </a:r>
            <a:r>
              <a:rPr lang="es-EC" sz="1800" b="0" i="0" u="none" strike="noStrike">
                <a:solidFill>
                  <a:srgbClr val="000000"/>
                </a:solidFill>
                <a:latin typeface="Arial"/>
                <a:ea typeface="Arial"/>
                <a:cs typeface="Arial"/>
                <a:sym typeface="Arial"/>
              </a:rPr>
              <a:t>exit(app</a:t>
            </a:r>
            <a:r>
              <a:rPr lang="es-EC" sz="1800" b="0" i="0" u="none" strike="noStrike">
                <a:solidFill>
                  <a:srgbClr val="666666"/>
                </a:solidFill>
                <a:latin typeface="Arial"/>
                <a:ea typeface="Arial"/>
                <a:cs typeface="Arial"/>
                <a:sym typeface="Arial"/>
              </a:rPr>
              <a:t>.</a:t>
            </a:r>
            <a:r>
              <a:rPr lang="es-EC" sz="1800" b="0" i="0" u="none" strike="noStrike">
                <a:solidFill>
                  <a:srgbClr val="000000"/>
                </a:solidFill>
                <a:latin typeface="Arial"/>
                <a:ea typeface="Arial"/>
                <a:cs typeface="Arial"/>
                <a:sym typeface="Arial"/>
              </a:rPr>
              <a:t>exec())</a:t>
            </a:r>
            <a:endParaRPr/>
          </a:p>
        </p:txBody>
      </p:sp>
      <p:pic>
        <p:nvPicPr>
          <p:cNvPr id="152" name="Google Shape;152;p19"/>
          <p:cNvPicPr preferRelativeResize="0"/>
          <p:nvPr/>
        </p:nvPicPr>
        <p:blipFill rotWithShape="1">
          <a:blip r:embed="rId3">
            <a:alphaModFix/>
          </a:blip>
          <a:srcRect/>
          <a:stretch/>
        </p:blipFill>
        <p:spPr>
          <a:xfrm>
            <a:off x="6260592" y="2967132"/>
            <a:ext cx="4538472" cy="29307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0" descr="ᐈ Fondos morados fondo de stock, imágenes morados | descargar en ..."/>
          <p:cNvPicPr preferRelativeResize="0"/>
          <p:nvPr/>
        </p:nvPicPr>
        <p:blipFill rotWithShape="1">
          <a:blip r:embed="rId3">
            <a:alphaModFix/>
          </a:blip>
          <a:srcRect/>
          <a:stretch/>
        </p:blipFill>
        <p:spPr>
          <a:xfrm>
            <a:off x="-1524" y="0"/>
            <a:ext cx="12191999" cy="6885432"/>
          </a:xfrm>
          <a:prstGeom prst="rect">
            <a:avLst/>
          </a:prstGeom>
          <a:noFill/>
          <a:ln>
            <a:noFill/>
          </a:ln>
        </p:spPr>
      </p:pic>
      <p:sp>
        <p:nvSpPr>
          <p:cNvPr id="158" name="Google Shape;158;p20"/>
          <p:cNvSpPr txBox="1">
            <a:spLocks noGrp="1"/>
          </p:cNvSpPr>
          <p:nvPr>
            <p:ph type="body" idx="1"/>
          </p:nvPr>
        </p:nvSpPr>
        <p:spPr>
          <a:xfrm>
            <a:off x="102108" y="219456"/>
            <a:ext cx="5992368" cy="5788152"/>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lt1"/>
              </a:buClr>
              <a:buSzPts val="2015"/>
              <a:buNone/>
            </a:pPr>
            <a:r>
              <a:rPr lang="es-EC" sz="2015" b="1" i="0">
                <a:solidFill>
                  <a:schemeClr val="lt1"/>
                </a:solidFill>
                <a:latin typeface="Roboto"/>
                <a:ea typeface="Roboto"/>
                <a:cs typeface="Roboto"/>
                <a:sym typeface="Roboto"/>
              </a:rPr>
              <a:t>Ventajas:</a:t>
            </a:r>
            <a:endParaRPr/>
          </a:p>
          <a:p>
            <a:pPr marL="742950" lvl="1" indent="-285750" algn="just" rtl="0">
              <a:lnSpc>
                <a:spcPct val="90000"/>
              </a:lnSpc>
              <a:spcBef>
                <a:spcPts val="500"/>
              </a:spcBef>
              <a:spcAft>
                <a:spcPts val="0"/>
              </a:spcAft>
              <a:buClr>
                <a:schemeClr val="lt1"/>
              </a:buClr>
              <a:buSzPts val="1782"/>
              <a:buFont typeface="Arial"/>
              <a:buChar char="•"/>
            </a:pPr>
            <a:r>
              <a:rPr lang="es-EC" sz="1782" b="0" i="0">
                <a:solidFill>
                  <a:schemeClr val="lt1"/>
                </a:solidFill>
                <a:latin typeface="Roboto"/>
                <a:ea typeface="Roboto"/>
                <a:cs typeface="Roboto"/>
                <a:sym typeface="Roboto"/>
              </a:rPr>
              <a:t>Completo conjunto de elementos gráficos (listados, arboles, grillas, etc.)</a:t>
            </a:r>
            <a:endParaRPr/>
          </a:p>
          <a:p>
            <a:pPr marL="742950" lvl="1" indent="-285750" algn="just" rtl="0">
              <a:lnSpc>
                <a:spcPct val="90000"/>
              </a:lnSpc>
              <a:spcBef>
                <a:spcPts val="500"/>
              </a:spcBef>
              <a:spcAft>
                <a:spcPts val="0"/>
              </a:spcAft>
              <a:buClr>
                <a:schemeClr val="lt1"/>
              </a:buClr>
              <a:buSzPts val="1782"/>
              <a:buFont typeface="Arial"/>
              <a:buChar char="•"/>
            </a:pPr>
            <a:r>
              <a:rPr lang="es-EC" sz="1782" b="0" i="0">
                <a:solidFill>
                  <a:schemeClr val="lt1"/>
                </a:solidFill>
                <a:latin typeface="Roboto"/>
                <a:ea typeface="Roboto"/>
                <a:cs typeface="Roboto"/>
                <a:sym typeface="Roboto"/>
              </a:rPr>
              <a:t>Flexible y potente control del comportamiento de la interface. Posee un mecanismo de conexión de señales y eventos simple. Se puede definir los eventos más sencillos en diseñaodr de GUI's (ej: al pulsar este botón, borrar este campo de texto) y en el código python, definir las acciones más avanzadas.</a:t>
            </a:r>
            <a:endParaRPr/>
          </a:p>
          <a:p>
            <a:pPr marL="742950" lvl="1" indent="-285750" algn="just" rtl="0">
              <a:lnSpc>
                <a:spcPct val="90000"/>
              </a:lnSpc>
              <a:spcBef>
                <a:spcPts val="500"/>
              </a:spcBef>
              <a:spcAft>
                <a:spcPts val="0"/>
              </a:spcAft>
              <a:buClr>
                <a:schemeClr val="lt1"/>
              </a:buClr>
              <a:buSzPts val="1782"/>
              <a:buFont typeface="Arial"/>
              <a:buChar char="•"/>
            </a:pPr>
            <a:r>
              <a:rPr lang="es-EC" sz="1782" b="0" i="0">
                <a:solidFill>
                  <a:schemeClr val="lt1"/>
                </a:solidFill>
                <a:latin typeface="Roboto"/>
                <a:ea typeface="Roboto"/>
                <a:cs typeface="Roboto"/>
                <a:sym typeface="Roboto"/>
              </a:rPr>
              <a:t>Rápido y de Apariencia nativa (las últimas versiones utilizan funciones nativas en windows)</a:t>
            </a:r>
            <a:endParaRPr/>
          </a:p>
          <a:p>
            <a:pPr marL="742950" lvl="1" indent="-285750" algn="just" rtl="0">
              <a:lnSpc>
                <a:spcPct val="90000"/>
              </a:lnSpc>
              <a:spcBef>
                <a:spcPts val="500"/>
              </a:spcBef>
              <a:spcAft>
                <a:spcPts val="0"/>
              </a:spcAft>
              <a:buClr>
                <a:schemeClr val="lt1"/>
              </a:buClr>
              <a:buSzPts val="1782"/>
              <a:buFont typeface="Arial"/>
              <a:buChar char="•"/>
            </a:pPr>
            <a:r>
              <a:rPr lang="es-EC" sz="1782" b="0" i="0">
                <a:solidFill>
                  <a:schemeClr val="lt1"/>
                </a:solidFill>
                <a:latin typeface="Roboto"/>
                <a:ea typeface="Roboto"/>
                <a:cs typeface="Roboto"/>
                <a:sym typeface="Roboto"/>
              </a:rPr>
              <a:t>Se puede separar el diseño de la interface, pero usa un "compilador" pyuic para crear las clases python.</a:t>
            </a:r>
            <a:endParaRPr/>
          </a:p>
          <a:p>
            <a:pPr marL="742950" lvl="1" indent="-285750" algn="just" rtl="0">
              <a:lnSpc>
                <a:spcPct val="90000"/>
              </a:lnSpc>
              <a:spcBef>
                <a:spcPts val="500"/>
              </a:spcBef>
              <a:spcAft>
                <a:spcPts val="0"/>
              </a:spcAft>
              <a:buClr>
                <a:schemeClr val="lt1"/>
              </a:buClr>
              <a:buSzPts val="1782"/>
              <a:buChar char="•"/>
            </a:pPr>
            <a:r>
              <a:rPr lang="es-EC" sz="1782" b="0" i="0">
                <a:solidFill>
                  <a:schemeClr val="lt1"/>
                </a:solidFill>
                <a:latin typeface="Roboto"/>
                <a:ea typeface="Roboto"/>
                <a:cs typeface="Roboto"/>
                <a:sym typeface="Roboto"/>
              </a:rPr>
              <a:t>Arquitectura opcional para Modelo/Vista para las tablas, listas y árboles.</a:t>
            </a:r>
            <a:r>
              <a:rPr lang="es-EC" sz="1162">
                <a:solidFill>
                  <a:schemeClr val="lt1"/>
                </a:solidFill>
                <a:latin typeface="Calibri"/>
                <a:ea typeface="Calibri"/>
                <a:cs typeface="Calibri"/>
                <a:sym typeface="Calibri"/>
              </a:rPr>
              <a:t> (</a:t>
            </a:r>
            <a:r>
              <a:rPr lang="es-EC" sz="1162" i="1">
                <a:solidFill>
                  <a:schemeClr val="lt1"/>
                </a:solidFill>
                <a:latin typeface="Calibri"/>
                <a:ea typeface="Calibri"/>
                <a:cs typeface="Calibri"/>
                <a:sym typeface="Calibri"/>
              </a:rPr>
              <a:t>Interfaces Gráficas (GUI) - Wiki PyAr - Python Argentina</a:t>
            </a:r>
            <a:r>
              <a:rPr lang="es-EC" sz="1162">
                <a:solidFill>
                  <a:schemeClr val="lt1"/>
                </a:solidFill>
                <a:latin typeface="Calibri"/>
                <a:ea typeface="Calibri"/>
                <a:cs typeface="Calibri"/>
                <a:sym typeface="Calibri"/>
              </a:rPr>
              <a:t>, n.d.)</a:t>
            </a:r>
            <a:endParaRPr sz="1782" b="0" i="0">
              <a:solidFill>
                <a:schemeClr val="lt1"/>
              </a:solidFill>
              <a:latin typeface="Roboto"/>
              <a:ea typeface="Roboto"/>
              <a:cs typeface="Roboto"/>
              <a:sym typeface="Roboto"/>
            </a:endParaRPr>
          </a:p>
          <a:p>
            <a:pPr marL="228600" lvl="0" indent="-90804" algn="just" rtl="0">
              <a:lnSpc>
                <a:spcPct val="90000"/>
              </a:lnSpc>
              <a:spcBef>
                <a:spcPts val="1000"/>
              </a:spcBef>
              <a:spcAft>
                <a:spcPts val="0"/>
              </a:spcAft>
              <a:buClr>
                <a:schemeClr val="dk1"/>
              </a:buClr>
              <a:buSzPts val="2170"/>
              <a:buNone/>
            </a:pPr>
            <a:endParaRPr sz="2170">
              <a:solidFill>
                <a:schemeClr val="lt1"/>
              </a:solidFill>
            </a:endParaRPr>
          </a:p>
        </p:txBody>
      </p:sp>
      <p:sp>
        <p:nvSpPr>
          <p:cNvPr id="159" name="Google Shape;159;p20"/>
          <p:cNvSpPr txBox="1"/>
          <p:nvPr/>
        </p:nvSpPr>
        <p:spPr>
          <a:xfrm>
            <a:off x="6198108" y="219456"/>
            <a:ext cx="5734812" cy="4247317"/>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Clr>
                <a:schemeClr val="lt1"/>
              </a:buClr>
              <a:buSzPts val="1800"/>
              <a:buFont typeface="Roboto"/>
              <a:buNone/>
            </a:pPr>
            <a:r>
              <a:rPr lang="es-EC" sz="1800" b="1" i="0" u="none" strike="noStrike" cap="none">
                <a:solidFill>
                  <a:schemeClr val="lt1"/>
                </a:solidFill>
                <a:latin typeface="Roboto"/>
                <a:ea typeface="Roboto"/>
                <a:cs typeface="Roboto"/>
                <a:sym typeface="Roboto"/>
              </a:rPr>
              <a:t>Desventajas:</a:t>
            </a:r>
            <a:endParaRPr/>
          </a:p>
          <a:p>
            <a:pPr marL="742950" marR="0" lvl="1" indent="-285750" algn="just" rtl="0">
              <a:spcBef>
                <a:spcPts val="0"/>
              </a:spcBef>
              <a:spcAft>
                <a:spcPts val="0"/>
              </a:spcAft>
              <a:buClr>
                <a:schemeClr val="lt1"/>
              </a:buClr>
              <a:buSzPts val="1800"/>
              <a:buFont typeface="Arial"/>
              <a:buChar char="•"/>
            </a:pPr>
            <a:r>
              <a:rPr lang="es-EC" sz="1800" b="0" i="0" u="none" strike="noStrike" cap="none">
                <a:solidFill>
                  <a:schemeClr val="lt1"/>
                </a:solidFill>
                <a:latin typeface="Roboto"/>
                <a:ea typeface="Roboto"/>
                <a:cs typeface="Roboto"/>
                <a:sym typeface="Roboto"/>
              </a:rPr>
              <a:t>No viene preinstalado con python, se debe instalar por separado</a:t>
            </a:r>
            <a:endParaRPr/>
          </a:p>
          <a:p>
            <a:pPr marL="742950" marR="0" lvl="1" indent="-285750" algn="just" rtl="0">
              <a:spcBef>
                <a:spcPts val="0"/>
              </a:spcBef>
              <a:spcAft>
                <a:spcPts val="0"/>
              </a:spcAft>
              <a:buClr>
                <a:schemeClr val="lt1"/>
              </a:buClr>
              <a:buSzPts val="1800"/>
              <a:buFont typeface="Arial"/>
              <a:buChar char="•"/>
            </a:pPr>
            <a:r>
              <a:rPr lang="es-EC" sz="1800" b="0" i="0" u="none" strike="noStrike" cap="none">
                <a:solidFill>
                  <a:schemeClr val="lt1"/>
                </a:solidFill>
                <a:latin typeface="Roboto"/>
                <a:ea typeface="Roboto"/>
                <a:cs typeface="Roboto"/>
                <a:sym typeface="Roboto"/>
              </a:rPr>
              <a:t>Relativamente mas complejo de aprender</a:t>
            </a:r>
            <a:endParaRPr/>
          </a:p>
          <a:p>
            <a:pPr marL="742950" marR="0" lvl="1" indent="-285750" algn="just" rtl="0">
              <a:spcBef>
                <a:spcPts val="0"/>
              </a:spcBef>
              <a:spcAft>
                <a:spcPts val="0"/>
              </a:spcAft>
              <a:buClr>
                <a:schemeClr val="lt1"/>
              </a:buClr>
              <a:buSzPts val="1800"/>
              <a:buFont typeface="Arial"/>
              <a:buChar char="•"/>
            </a:pPr>
            <a:r>
              <a:rPr lang="es-EC" sz="1800" b="0" i="0" u="none" strike="noStrike" cap="none">
                <a:solidFill>
                  <a:schemeClr val="lt1"/>
                </a:solidFill>
                <a:latin typeface="Roboto"/>
                <a:ea typeface="Roboto"/>
                <a:cs typeface="Roboto"/>
                <a:sym typeface="Roboto"/>
              </a:rPr>
              <a:t>No del todo "pitónico". En ocasiones emerge la implentación en C++ subyacente, teniendo que hacer casts entre tipos de datos, etc. El prefijo Qt/Q (QtGUI, QWidget, QAplicattion) hace el código menos "pitónico"</a:t>
            </a:r>
            <a:endParaRPr/>
          </a:p>
          <a:p>
            <a:pPr marL="742950" marR="0" lvl="1" indent="-285750" algn="just" rtl="0">
              <a:spcBef>
                <a:spcPts val="0"/>
              </a:spcBef>
              <a:spcAft>
                <a:spcPts val="0"/>
              </a:spcAft>
              <a:buClr>
                <a:schemeClr val="lt1"/>
              </a:buClr>
              <a:buSzPts val="1800"/>
              <a:buFont typeface="Arial"/>
              <a:buChar char="•"/>
            </a:pPr>
            <a:r>
              <a:rPr lang="es-EC" sz="1800" b="0" i="0" u="none" strike="noStrike" cap="none">
                <a:solidFill>
                  <a:schemeClr val="lt1"/>
                </a:solidFill>
                <a:latin typeface="Roboto"/>
                <a:ea typeface="Roboto"/>
                <a:cs typeface="Roboto"/>
                <a:sym typeface="Roboto"/>
              </a:rPr>
              <a:t>No hay mucha documentación específica a python, ya que es lenguaje en si no es demasiado considerado</a:t>
            </a:r>
            <a:endParaRPr/>
          </a:p>
          <a:p>
            <a:pPr marL="742950" marR="0" lvl="1" indent="-285750" algn="just" rtl="0">
              <a:spcBef>
                <a:spcPts val="0"/>
              </a:spcBef>
              <a:spcAft>
                <a:spcPts val="0"/>
              </a:spcAft>
              <a:buNone/>
            </a:pPr>
            <a:r>
              <a:rPr lang="es-EC" sz="1800" b="0" i="0" u="none" strike="noStrike" cap="none">
                <a:solidFill>
                  <a:schemeClr val="lt1"/>
                </a:solidFill>
                <a:latin typeface="Calibri"/>
                <a:ea typeface="Calibri"/>
                <a:cs typeface="Calibri"/>
                <a:sym typeface="Calibri"/>
              </a:rPr>
              <a:t>(</a:t>
            </a:r>
            <a:r>
              <a:rPr lang="es-EC" sz="1800" b="0" i="1" u="none" strike="noStrike" cap="none">
                <a:solidFill>
                  <a:schemeClr val="lt1"/>
                </a:solidFill>
                <a:latin typeface="Calibri"/>
                <a:ea typeface="Calibri"/>
                <a:cs typeface="Calibri"/>
                <a:sym typeface="Calibri"/>
              </a:rPr>
              <a:t>Interfaces Gráficas (GUI) - Wiki PyAr - Python Argentina</a:t>
            </a:r>
            <a:r>
              <a:rPr lang="es-EC" sz="1800" b="0" i="0" u="none" strike="noStrike" cap="none">
                <a:solidFill>
                  <a:schemeClr val="lt1"/>
                </a:solidFill>
                <a:latin typeface="Calibri"/>
                <a:ea typeface="Calibri"/>
                <a:cs typeface="Calibri"/>
                <a:sym typeface="Calibri"/>
              </a:rPr>
              <a:t>, n.d.)</a:t>
            </a:r>
            <a:endParaRPr/>
          </a:p>
          <a:p>
            <a:pPr marL="742950" marR="0" lvl="1" indent="-171450" algn="just" rtl="0">
              <a:spcBef>
                <a:spcPts val="0"/>
              </a:spcBef>
              <a:spcAft>
                <a:spcPts val="0"/>
              </a:spcAft>
              <a:buClr>
                <a:schemeClr val="dk1"/>
              </a:buClr>
              <a:buSzPts val="1800"/>
              <a:buFont typeface="Arial"/>
              <a:buNone/>
            </a:pPr>
            <a:endParaRPr sz="1800" b="0" i="0" u="none" strike="noStrike" cap="none">
              <a:solidFill>
                <a:schemeClr val="lt1"/>
              </a:solidFill>
              <a:latin typeface="Roboto"/>
              <a:ea typeface="Roboto"/>
              <a:cs typeface="Roboto"/>
              <a:sym typeface="Roboto"/>
            </a:endParaRPr>
          </a:p>
        </p:txBody>
      </p:sp>
      <p:pic>
        <p:nvPicPr>
          <p:cNvPr id="160" name="Google Shape;160;p20" descr="upload.wikimedia.org/wikipedia/commons/thumb/8/..."/>
          <p:cNvPicPr preferRelativeResize="0"/>
          <p:nvPr/>
        </p:nvPicPr>
        <p:blipFill rotWithShape="1">
          <a:blip r:embed="rId4">
            <a:alphaModFix/>
          </a:blip>
          <a:srcRect/>
          <a:stretch/>
        </p:blipFill>
        <p:spPr>
          <a:xfrm>
            <a:off x="7575664" y="4234495"/>
            <a:ext cx="1665529" cy="1665529"/>
          </a:xfrm>
          <a:prstGeom prst="roundRect">
            <a:avLst>
              <a:gd name="adj" fmla="val 8594"/>
            </a:avLst>
          </a:prstGeom>
          <a:solidFill>
            <a:srgbClr val="ECECEC"/>
          </a:solidFill>
          <a:ln>
            <a:noFill/>
          </a:ln>
          <a:effectLst>
            <a:reflection stA="38000" endPos="28000" dist="5000" dir="5400000" sy="-100000" algn="bl" rotWithShape="0"/>
          </a:effectLst>
        </p:spPr>
      </p:pic>
      <p:pic>
        <p:nvPicPr>
          <p:cNvPr id="161" name="Google Shape;161;p20"/>
          <p:cNvPicPr preferRelativeResize="0"/>
          <p:nvPr/>
        </p:nvPicPr>
        <p:blipFill rotWithShape="1">
          <a:blip r:embed="rId5">
            <a:alphaModFix/>
          </a:blip>
          <a:srcRect/>
          <a:stretch/>
        </p:blipFill>
        <p:spPr>
          <a:xfrm>
            <a:off x="9070252" y="4466773"/>
            <a:ext cx="1747100" cy="2101686"/>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1" descr="wxDesigner Tutorial — TTU CAE Network"/>
          <p:cNvPicPr preferRelativeResize="0"/>
          <p:nvPr/>
        </p:nvPicPr>
        <p:blipFill rotWithShape="1">
          <a:blip r:embed="rId3">
            <a:alphaModFix/>
          </a:blip>
          <a:srcRect/>
          <a:stretch/>
        </p:blipFill>
        <p:spPr>
          <a:xfrm>
            <a:off x="6684645" y="499550"/>
            <a:ext cx="4680966" cy="3173644"/>
          </a:xfrm>
          <a:prstGeom prst="roundRect">
            <a:avLst>
              <a:gd name="adj" fmla="val 8594"/>
            </a:avLst>
          </a:prstGeom>
          <a:solidFill>
            <a:srgbClr val="ECECEC"/>
          </a:solidFill>
          <a:ln>
            <a:noFill/>
          </a:ln>
          <a:effectLst>
            <a:reflection stA="38000" endPos="28000" dist="5000" dir="5400000" sy="-100000" algn="bl" rotWithShape="0"/>
          </a:effectLst>
        </p:spPr>
      </p:pic>
      <p:sp>
        <p:nvSpPr>
          <p:cNvPr id="167" name="Google Shape;167;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4800"/>
              <a:buFont typeface="Arial"/>
              <a:buNone/>
            </a:pPr>
            <a:r>
              <a:rPr lang="es-EC"/>
              <a:t>WxPython</a:t>
            </a:r>
            <a:endParaRPr/>
          </a:p>
        </p:txBody>
      </p:sp>
      <p:sp>
        <p:nvSpPr>
          <p:cNvPr id="168" name="Google Shape;168;p21"/>
          <p:cNvSpPr txBox="1">
            <a:spLocks noGrp="1"/>
          </p:cNvSpPr>
          <p:nvPr>
            <p:ph type="body" idx="1"/>
          </p:nvPr>
        </p:nvSpPr>
        <p:spPr>
          <a:xfrm>
            <a:off x="838200" y="1897697"/>
            <a:ext cx="4410456" cy="2587752"/>
          </a:xfrm>
          <a:prstGeom prst="rect">
            <a:avLst/>
          </a:prstGeom>
          <a:noFill/>
          <a:ln>
            <a:noFill/>
          </a:ln>
        </p:spPr>
        <p:txBody>
          <a:bodyPr spcFirstLastPara="1" wrap="square" lIns="91425" tIns="45700" rIns="91425" bIns="45700" anchor="t" anchorCtr="0">
            <a:noAutofit/>
          </a:bodyPr>
          <a:lstStyle/>
          <a:p>
            <a:pPr marL="228600" lvl="0" indent="-228600" algn="just" rtl="0">
              <a:lnSpc>
                <a:spcPct val="100000"/>
              </a:lnSpc>
              <a:spcBef>
                <a:spcPts val="0"/>
              </a:spcBef>
              <a:spcAft>
                <a:spcPts val="0"/>
              </a:spcAft>
              <a:buClr>
                <a:srgbClr val="14171A"/>
              </a:buClr>
              <a:buSzPts val="1530"/>
              <a:buChar char="•"/>
            </a:pPr>
            <a:r>
              <a:rPr lang="es-EC" sz="1530" b="0" i="0" u="none" strike="noStrike">
                <a:solidFill>
                  <a:srgbClr val="14171A"/>
                </a:solidFill>
                <a:latin typeface="Arial"/>
                <a:ea typeface="Arial"/>
                <a:cs typeface="Arial"/>
                <a:sym typeface="Arial"/>
              </a:rPr>
              <a:t>WxPython le da a un desarrollador una forma de beneficiarse de una biblioteca de GUI multiplataforma, con una licencia clara, al mismo tiempo que brinda los beneficios de Python. Al igual que wxWidgets y Python, wxPython es gratuito y de código abierto, y está disponible para su uso y distribución en proyectos tanto gratuitos como comerciales sin el requisito de distribuir su código fuente </a:t>
            </a:r>
            <a:r>
              <a:rPr lang="es-EC" sz="1530" b="0" i="0" u="none" strike="noStrike">
                <a:solidFill>
                  <a:srgbClr val="000000"/>
                </a:solidFill>
                <a:latin typeface="Arial"/>
                <a:ea typeface="Arial"/>
                <a:cs typeface="Arial"/>
                <a:sym typeface="Arial"/>
              </a:rPr>
              <a:t>(Chazallet, 2015)</a:t>
            </a:r>
            <a:r>
              <a:rPr lang="es-EC" sz="1530" b="0" i="0" u="none" strike="noStrike">
                <a:solidFill>
                  <a:srgbClr val="14171A"/>
                </a:solidFill>
                <a:latin typeface="Arial"/>
                <a:ea typeface="Arial"/>
                <a:cs typeface="Arial"/>
                <a:sym typeface="Arial"/>
              </a:rPr>
              <a:t>.</a:t>
            </a:r>
            <a:endParaRPr sz="2380" b="1"/>
          </a:p>
          <a:p>
            <a:pPr marL="228600" lvl="0" indent="-77470" algn="just" rtl="0">
              <a:lnSpc>
                <a:spcPct val="100000"/>
              </a:lnSpc>
              <a:spcBef>
                <a:spcPts val="1000"/>
              </a:spcBef>
              <a:spcAft>
                <a:spcPts val="0"/>
              </a:spcAft>
              <a:buClr>
                <a:schemeClr val="dk1"/>
              </a:buClr>
              <a:buSzPts val="2380"/>
              <a:buNone/>
            </a:pPr>
            <a:endParaRPr sz="2380"/>
          </a:p>
        </p:txBody>
      </p:sp>
      <p:sp>
        <p:nvSpPr>
          <p:cNvPr id="169" name="Google Shape;169;p21"/>
          <p:cNvSpPr txBox="1"/>
          <p:nvPr/>
        </p:nvSpPr>
        <p:spPr>
          <a:xfrm>
            <a:off x="6254496" y="3990998"/>
            <a:ext cx="5541264" cy="2554545"/>
          </a:xfrm>
          <a:prstGeom prst="rect">
            <a:avLst/>
          </a:prstGeom>
          <a:noFill/>
          <a:ln>
            <a:noFill/>
          </a:ln>
        </p:spPr>
        <p:txBody>
          <a:bodyPr spcFirstLastPara="1" wrap="square" lIns="91425" tIns="45700" rIns="91425" bIns="45700" anchor="t" anchorCtr="0">
            <a:noAutofit/>
          </a:bodyPr>
          <a:lstStyle/>
          <a:p>
            <a:pPr marL="285750" marR="0" lvl="0" indent="-285750" algn="just" rtl="0">
              <a:spcBef>
                <a:spcPts val="0"/>
              </a:spcBef>
              <a:spcAft>
                <a:spcPts val="0"/>
              </a:spcAft>
              <a:buClr>
                <a:srgbClr val="14171A"/>
              </a:buClr>
              <a:buSzPts val="1600"/>
              <a:buFont typeface="Arial"/>
              <a:buChar char="•"/>
            </a:pPr>
            <a:r>
              <a:rPr lang="es-EC" sz="1600" b="0" i="1" u="none" strike="noStrike" cap="none">
                <a:solidFill>
                  <a:srgbClr val="14171A"/>
                </a:solidFill>
                <a:latin typeface="Arial"/>
                <a:ea typeface="Arial"/>
                <a:cs typeface="Arial"/>
                <a:sym typeface="Arial"/>
              </a:rPr>
              <a:t>Wxpython - Empezando Con Wxpython | Wxpython Tutorial</a:t>
            </a:r>
            <a:r>
              <a:rPr lang="es-EC" sz="1600" b="0" i="0" u="none" strike="noStrike" cap="none">
                <a:solidFill>
                  <a:srgbClr val="14171A"/>
                </a:solidFill>
                <a:latin typeface="Arial"/>
                <a:ea typeface="Arial"/>
                <a:cs typeface="Arial"/>
                <a:sym typeface="Arial"/>
              </a:rPr>
              <a:t>, n.d. dice que: Suite GUI completa que incluye (pero no se limita a): Windows (incluyendo Windows MDI), Magos, Marcos y MiniFrames, diálogos, estándar, avanzado y personalizado, libros, árboles, cuadrículas y controles de vista de datos, tiene indicadores, controles deslizantes, giradores, animaciones, portapapeles, arrastrar y soltar, también tiene compatibilidad con HTML, PDF y visor de imágenes</a:t>
            </a:r>
            <a:br>
              <a:rPr lang="es-EC" sz="1600" b="0" i="0" u="none" strike="noStrike" cap="none">
                <a:solidFill>
                  <a:schemeClr val="dk1"/>
                </a:solidFill>
                <a:latin typeface="Arial"/>
                <a:ea typeface="Arial"/>
                <a:cs typeface="Arial"/>
                <a:sym typeface="Arial"/>
              </a:rPr>
            </a:br>
            <a:endParaRPr sz="1600" b="0" i="0" u="none" strike="noStrike" cap="none">
              <a:solidFill>
                <a:schemeClr val="dk1"/>
              </a:solidFill>
              <a:latin typeface="Arial"/>
              <a:ea typeface="Arial"/>
              <a:cs typeface="Arial"/>
              <a:sym typeface="Arial"/>
            </a:endParaRPr>
          </a:p>
        </p:txBody>
      </p:sp>
      <p:pic>
        <p:nvPicPr>
          <p:cNvPr id="170" name="Google Shape;170;p21" descr="wxPython - Wikipedia, la enciclopedia libre"/>
          <p:cNvPicPr preferRelativeResize="0"/>
          <p:nvPr/>
        </p:nvPicPr>
        <p:blipFill rotWithShape="1">
          <a:blip r:embed="rId4">
            <a:alphaModFix/>
          </a:blip>
          <a:srcRect/>
          <a:stretch/>
        </p:blipFill>
        <p:spPr>
          <a:xfrm>
            <a:off x="1118618" y="4236917"/>
            <a:ext cx="3297934" cy="2062708"/>
          </a:xfrm>
          <a:prstGeom prst="roundRect">
            <a:avLst>
              <a:gd name="adj" fmla="val 8594"/>
            </a:avLst>
          </a:prstGeom>
          <a:solidFill>
            <a:srgbClr val="ECECEC"/>
          </a:solidFill>
          <a:ln>
            <a:noFill/>
          </a:ln>
          <a:effectLst>
            <a:reflection stA="38000" endPos="28000" dist="5000" dir="5400000" sy="-100000" algn="bl" rotWithShape="0"/>
          </a:effectLst>
        </p:spPr>
      </p:pic>
      <p:pic>
        <p:nvPicPr>
          <p:cNvPr id="171" name="Google Shape;171;p21" descr="Python Software Foundation License - Wikipedia, la enciclopedia libre"/>
          <p:cNvPicPr preferRelativeResize="0"/>
          <p:nvPr/>
        </p:nvPicPr>
        <p:blipFill rotWithShape="1">
          <a:blip r:embed="rId5">
            <a:alphaModFix/>
          </a:blip>
          <a:srcRect/>
          <a:stretch/>
        </p:blipFill>
        <p:spPr>
          <a:xfrm>
            <a:off x="4435983" y="4485449"/>
            <a:ext cx="1660017" cy="1660017"/>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theme/theme1.xml><?xml version="1.0" encoding="utf-8"?>
<a:theme xmlns:a="http://schemas.openxmlformats.org/drawingml/2006/main" name="SketchyVTI">
  <a:themeElements>
    <a:clrScheme name="AnalogousFromDarkSeedLeftStep">
      <a:dk1>
        <a:srgbClr val="000000"/>
      </a:dk1>
      <a:lt1>
        <a:srgbClr val="FFFFFF"/>
      </a:lt1>
      <a:dk2>
        <a:srgbClr val="243B41"/>
      </a:dk2>
      <a:lt2>
        <a:srgbClr val="E5E8E2"/>
      </a:lt2>
      <a:accent1>
        <a:srgbClr val="8333E8"/>
      </a:accent1>
      <a:accent2>
        <a:srgbClr val="5450DF"/>
      </a:accent2>
      <a:accent3>
        <a:srgbClr val="2973E7"/>
      </a:accent3>
      <a:accent4>
        <a:srgbClr val="17B0D5"/>
      </a:accent4>
      <a:accent5>
        <a:srgbClr val="21B997"/>
      </a:accent5>
      <a:accent6>
        <a:srgbClr val="14BC51"/>
      </a:accent6>
      <a:hlink>
        <a:srgbClr val="30928C"/>
      </a:hlink>
      <a:folHlink>
        <a:srgbClr val="8282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2330</Words>
  <Application>Microsoft Office PowerPoint</Application>
  <PresentationFormat>Panorámica</PresentationFormat>
  <Paragraphs>144</Paragraphs>
  <Slides>20</Slides>
  <Notes>20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20</vt:i4>
      </vt:variant>
    </vt:vector>
  </HeadingPairs>
  <TitlesOfParts>
    <vt:vector size="27" baseType="lpstr">
      <vt:lpstr>Times New Roman</vt:lpstr>
      <vt:lpstr>Roboto</vt:lpstr>
      <vt:lpstr>Arial</vt:lpstr>
      <vt:lpstr>Calibri</vt:lpstr>
      <vt:lpstr>MS PMincho</vt:lpstr>
      <vt:lpstr>Arial</vt:lpstr>
      <vt:lpstr>SketchyVTI</vt:lpstr>
      <vt:lpstr>Analizar 3 bibliotecas GUI para Python</vt:lpstr>
      <vt:lpstr>Objetivos </vt:lpstr>
      <vt:lpstr>Presentación de PowerPoint</vt:lpstr>
      <vt:lpstr>¿Qué e s GUI?</vt:lpstr>
      <vt:lpstr>Librerías GUI para Python </vt:lpstr>
      <vt:lpstr>PyQt</vt:lpstr>
      <vt:lpstr>Ejemplo Simple</vt:lpstr>
      <vt:lpstr>Presentación de PowerPoint</vt:lpstr>
      <vt:lpstr>WxPython</vt:lpstr>
      <vt:lpstr>Los aspectos destacados, tenga en cuenta que wxWidgets comprende 100s de clases para el desarrollo de aplicaciones multiplataforma (Wxpython - Empezando Con Wxpython | Wxpython Tutorial, n.d.):</vt:lpstr>
      <vt:lpstr>Ejemplo: </vt:lpstr>
      <vt:lpstr>Ventajas </vt:lpstr>
      <vt:lpstr>Desventajas </vt:lpstr>
      <vt:lpstr>Tkinter</vt:lpstr>
      <vt:lpstr>Presentación de PowerPoint</vt:lpstr>
      <vt:lpstr>Ahora vamos a mostrar un pequeño ejemplo de las cosas que se puede hacer en esta librería:</vt:lpstr>
      <vt:lpstr>Ejercicio:</vt:lpstr>
      <vt:lpstr>Conclusiones</vt:lpstr>
      <vt:lpstr>Referencias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Analizar 3 bibliotecas GUI para Python</dc:title>
  <cp:lastModifiedBy>Marlon</cp:lastModifiedBy>
  <cp:revision>1</cp:revision>
  <dcterms:modified xsi:type="dcterms:W3CDTF">2020-07-23T04:58:13Z</dcterms:modified>
</cp:coreProperties>
</file>